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Lst>
  <p:notesMasterIdLst>
    <p:notesMasterId r:id="rId40"/>
  </p:notesMasterIdLst>
  <p:sldIdLst>
    <p:sldId id="256" r:id="rId2"/>
    <p:sldId id="311" r:id="rId3"/>
    <p:sldId id="342" r:id="rId4"/>
    <p:sldId id="312" r:id="rId5"/>
    <p:sldId id="309" r:id="rId6"/>
    <p:sldId id="313" r:id="rId7"/>
    <p:sldId id="319" r:id="rId8"/>
    <p:sldId id="308" r:id="rId9"/>
    <p:sldId id="320" r:id="rId10"/>
    <p:sldId id="332" r:id="rId11"/>
    <p:sldId id="331" r:id="rId12"/>
    <p:sldId id="330" r:id="rId13"/>
    <p:sldId id="338" r:id="rId14"/>
    <p:sldId id="343" r:id="rId15"/>
    <p:sldId id="344" r:id="rId16"/>
    <p:sldId id="364" r:id="rId17"/>
    <p:sldId id="365" r:id="rId18"/>
    <p:sldId id="366" r:id="rId19"/>
    <p:sldId id="367" r:id="rId20"/>
    <p:sldId id="368" r:id="rId21"/>
    <p:sldId id="369" r:id="rId22"/>
    <p:sldId id="370" r:id="rId23"/>
    <p:sldId id="371" r:id="rId24"/>
    <p:sldId id="372" r:id="rId25"/>
    <p:sldId id="329" r:id="rId26"/>
    <p:sldId id="363" r:id="rId27"/>
    <p:sldId id="362" r:id="rId28"/>
    <p:sldId id="361" r:id="rId29"/>
    <p:sldId id="345" r:id="rId30"/>
    <p:sldId id="346" r:id="rId31"/>
    <p:sldId id="347" r:id="rId32"/>
    <p:sldId id="348" r:id="rId33"/>
    <p:sldId id="355" r:id="rId34"/>
    <p:sldId id="356" r:id="rId35"/>
    <p:sldId id="357" r:id="rId36"/>
    <p:sldId id="358" r:id="rId37"/>
    <p:sldId id="359" r:id="rId38"/>
    <p:sldId id="360" r:id="rId39"/>
  </p:sldIdLst>
  <p:sldSz cx="12192000" cy="6858000"/>
  <p:notesSz cx="6888163" cy="10018713"/>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3D09"/>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p:cViewPr varScale="1">
        <p:scale>
          <a:sx n="75" d="100"/>
          <a:sy n="75" d="100"/>
        </p:scale>
        <p:origin x="77"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5126" cy="50336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901946" y="1"/>
            <a:ext cx="2985125" cy="503360"/>
          </a:xfrm>
          <a:prstGeom prst="rect">
            <a:avLst/>
          </a:prstGeom>
        </p:spPr>
        <p:txBody>
          <a:bodyPr vert="horz" lIns="91440" tIns="45720" rIns="91440" bIns="45720" rtlCol="0"/>
          <a:lstStyle>
            <a:lvl1pPr algn="r">
              <a:defRPr sz="1200"/>
            </a:lvl1pPr>
          </a:lstStyle>
          <a:p>
            <a:fld id="{D6EC9DEB-49E2-4C6D-B989-C3D89683E1FB}" type="datetimeFigureOut">
              <a:rPr lang="de-DE" smtClean="0"/>
              <a:t>23.08.2026</a:t>
            </a:fld>
            <a:endParaRPr lang="de-DE" dirty="0"/>
          </a:p>
        </p:txBody>
      </p:sp>
      <p:sp>
        <p:nvSpPr>
          <p:cNvPr id="4" name="Folienbildplatzhalter 3"/>
          <p:cNvSpPr>
            <a:spLocks noGrp="1" noRot="1" noChangeAspect="1"/>
          </p:cNvSpPr>
          <p:nvPr>
            <p:ph type="sldImg" idx="2"/>
          </p:nvPr>
        </p:nvSpPr>
        <p:spPr>
          <a:xfrm>
            <a:off x="438150" y="1250950"/>
            <a:ext cx="6011863" cy="3382963"/>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8708" y="4821174"/>
            <a:ext cx="5510748" cy="3946066"/>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15354"/>
            <a:ext cx="2985126" cy="50336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901946" y="9515354"/>
            <a:ext cx="2985125" cy="503360"/>
          </a:xfrm>
          <a:prstGeom prst="rect">
            <a:avLst/>
          </a:prstGeom>
        </p:spPr>
        <p:txBody>
          <a:bodyPr vert="horz" lIns="91440" tIns="45720" rIns="91440" bIns="45720" rtlCol="0" anchor="b"/>
          <a:lstStyle>
            <a:lvl1pPr algn="r">
              <a:defRPr sz="1200"/>
            </a:lvl1pPr>
          </a:lstStyle>
          <a:p>
            <a:fld id="{1F9AA60F-D6D8-45B5-9413-AF00809762F8}" type="slidenum">
              <a:rPr lang="de-DE" smtClean="0"/>
              <a:t>‹Nr.›</a:t>
            </a:fld>
            <a:endParaRPr lang="de-DE" dirty="0"/>
          </a:p>
        </p:txBody>
      </p:sp>
    </p:spTree>
    <p:extLst>
      <p:ext uri="{BB962C8B-B14F-4D97-AF65-F5344CB8AC3E}">
        <p14:creationId xmlns:p14="http://schemas.microsoft.com/office/powerpoint/2010/main" val="2679617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F9AA60F-D6D8-45B5-9413-AF00809762F8}" type="slidenum">
              <a:rPr lang="de-DE" smtClean="0"/>
              <a:t>9</a:t>
            </a:fld>
            <a:endParaRPr lang="de-DE" dirty="0"/>
          </a:p>
        </p:txBody>
      </p:sp>
    </p:spTree>
    <p:extLst>
      <p:ext uri="{BB962C8B-B14F-4D97-AF65-F5344CB8AC3E}">
        <p14:creationId xmlns:p14="http://schemas.microsoft.com/office/powerpoint/2010/main" val="635141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283E9-1A4D-3195-7060-766D2286DAE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059A0F-75FF-FCD9-2E07-BE4916B329D3}"/>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A304F48A-5DE1-2D50-8A84-3458FCA6131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65CF1A8-77BA-0808-D73D-3B05946A2BAD}"/>
              </a:ext>
            </a:extLst>
          </p:cNvPr>
          <p:cNvSpPr>
            <a:spLocks noGrp="1"/>
          </p:cNvSpPr>
          <p:nvPr>
            <p:ph type="sldNum" sz="quarter" idx="10"/>
          </p:nvPr>
        </p:nvSpPr>
        <p:spPr/>
        <p:txBody>
          <a:bodyPr/>
          <a:lstStyle/>
          <a:p>
            <a:fld id="{1F9AA60F-D6D8-45B5-9413-AF00809762F8}" type="slidenum">
              <a:rPr lang="de-DE" smtClean="0"/>
              <a:t>18</a:t>
            </a:fld>
            <a:endParaRPr lang="de-DE" dirty="0"/>
          </a:p>
        </p:txBody>
      </p:sp>
    </p:spTree>
    <p:extLst>
      <p:ext uri="{BB962C8B-B14F-4D97-AF65-F5344CB8AC3E}">
        <p14:creationId xmlns:p14="http://schemas.microsoft.com/office/powerpoint/2010/main" val="1131558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E1E11-3F15-7C7E-0110-16168E4163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2CAADE-ED10-FFB9-B395-1581E13EA36D}"/>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DF592F94-D78A-1A0D-903A-25B61E65D84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19AE296-C615-171F-8A4C-111FB15F33BE}"/>
              </a:ext>
            </a:extLst>
          </p:cNvPr>
          <p:cNvSpPr>
            <a:spLocks noGrp="1"/>
          </p:cNvSpPr>
          <p:nvPr>
            <p:ph type="sldNum" sz="quarter" idx="10"/>
          </p:nvPr>
        </p:nvSpPr>
        <p:spPr/>
        <p:txBody>
          <a:bodyPr/>
          <a:lstStyle/>
          <a:p>
            <a:fld id="{1F9AA60F-D6D8-45B5-9413-AF00809762F8}" type="slidenum">
              <a:rPr lang="de-DE" smtClean="0"/>
              <a:t>19</a:t>
            </a:fld>
            <a:endParaRPr lang="de-DE" dirty="0"/>
          </a:p>
        </p:txBody>
      </p:sp>
    </p:spTree>
    <p:extLst>
      <p:ext uri="{BB962C8B-B14F-4D97-AF65-F5344CB8AC3E}">
        <p14:creationId xmlns:p14="http://schemas.microsoft.com/office/powerpoint/2010/main" val="2898554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2A596-5262-494A-6BEC-CE52B5F591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26D3402-0340-DFAA-91CB-1A4D94652870}"/>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C543EA77-EA3C-933F-BA37-0881E318F8A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E00E71C-FAD1-A9A0-DD24-57BBD4AD7057}"/>
              </a:ext>
            </a:extLst>
          </p:cNvPr>
          <p:cNvSpPr>
            <a:spLocks noGrp="1"/>
          </p:cNvSpPr>
          <p:nvPr>
            <p:ph type="sldNum" sz="quarter" idx="10"/>
          </p:nvPr>
        </p:nvSpPr>
        <p:spPr/>
        <p:txBody>
          <a:bodyPr/>
          <a:lstStyle/>
          <a:p>
            <a:fld id="{1F9AA60F-D6D8-45B5-9413-AF00809762F8}" type="slidenum">
              <a:rPr lang="de-DE" smtClean="0"/>
              <a:t>20</a:t>
            </a:fld>
            <a:endParaRPr lang="de-DE" dirty="0"/>
          </a:p>
        </p:txBody>
      </p:sp>
    </p:spTree>
    <p:extLst>
      <p:ext uri="{BB962C8B-B14F-4D97-AF65-F5344CB8AC3E}">
        <p14:creationId xmlns:p14="http://schemas.microsoft.com/office/powerpoint/2010/main" val="695578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5F3E8-1490-BC7B-02EB-BEE251D6DBC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2792236-6593-1337-19CB-CEC4D34D1D0D}"/>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BDB04637-E3D0-60B0-9DB9-E7E1C695FB1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AD57A66-9B8E-A917-7EC3-E57A1BC8F1EF}"/>
              </a:ext>
            </a:extLst>
          </p:cNvPr>
          <p:cNvSpPr>
            <a:spLocks noGrp="1"/>
          </p:cNvSpPr>
          <p:nvPr>
            <p:ph type="sldNum" sz="quarter" idx="10"/>
          </p:nvPr>
        </p:nvSpPr>
        <p:spPr/>
        <p:txBody>
          <a:bodyPr/>
          <a:lstStyle/>
          <a:p>
            <a:fld id="{1F9AA60F-D6D8-45B5-9413-AF00809762F8}" type="slidenum">
              <a:rPr lang="de-DE" smtClean="0"/>
              <a:t>21</a:t>
            </a:fld>
            <a:endParaRPr lang="de-DE" dirty="0"/>
          </a:p>
        </p:txBody>
      </p:sp>
    </p:spTree>
    <p:extLst>
      <p:ext uri="{BB962C8B-B14F-4D97-AF65-F5344CB8AC3E}">
        <p14:creationId xmlns:p14="http://schemas.microsoft.com/office/powerpoint/2010/main" val="1976798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248B6-53E1-F54E-53F7-51BD7C1510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78DAB7-E056-93A0-235A-707CD161CC99}"/>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4332FA43-CA19-01E6-58F2-72099684F6D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2243FF7-22EB-7DAD-B7E1-446AA3038DD7}"/>
              </a:ext>
            </a:extLst>
          </p:cNvPr>
          <p:cNvSpPr>
            <a:spLocks noGrp="1"/>
          </p:cNvSpPr>
          <p:nvPr>
            <p:ph type="sldNum" sz="quarter" idx="10"/>
          </p:nvPr>
        </p:nvSpPr>
        <p:spPr/>
        <p:txBody>
          <a:bodyPr/>
          <a:lstStyle/>
          <a:p>
            <a:fld id="{1F9AA60F-D6D8-45B5-9413-AF00809762F8}" type="slidenum">
              <a:rPr lang="de-DE" smtClean="0"/>
              <a:t>22</a:t>
            </a:fld>
            <a:endParaRPr lang="de-DE" dirty="0"/>
          </a:p>
        </p:txBody>
      </p:sp>
    </p:spTree>
    <p:extLst>
      <p:ext uri="{BB962C8B-B14F-4D97-AF65-F5344CB8AC3E}">
        <p14:creationId xmlns:p14="http://schemas.microsoft.com/office/powerpoint/2010/main" val="4258955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7C50C-550C-541D-F983-375DBC2AF1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B83C52-3F72-71EF-7227-7F43D6609A8B}"/>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07FF3958-6693-BF24-0A6A-E67E12AF48C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E514A5A-9986-0CF9-0A05-77D439A438D5}"/>
              </a:ext>
            </a:extLst>
          </p:cNvPr>
          <p:cNvSpPr>
            <a:spLocks noGrp="1"/>
          </p:cNvSpPr>
          <p:nvPr>
            <p:ph type="sldNum" sz="quarter" idx="10"/>
          </p:nvPr>
        </p:nvSpPr>
        <p:spPr/>
        <p:txBody>
          <a:bodyPr/>
          <a:lstStyle/>
          <a:p>
            <a:fld id="{1F9AA60F-D6D8-45B5-9413-AF00809762F8}" type="slidenum">
              <a:rPr lang="de-DE" smtClean="0"/>
              <a:t>23</a:t>
            </a:fld>
            <a:endParaRPr lang="de-DE" dirty="0"/>
          </a:p>
        </p:txBody>
      </p:sp>
    </p:spTree>
    <p:extLst>
      <p:ext uri="{BB962C8B-B14F-4D97-AF65-F5344CB8AC3E}">
        <p14:creationId xmlns:p14="http://schemas.microsoft.com/office/powerpoint/2010/main" val="2643550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3EDC-0295-8868-9929-CD4671D6F6B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95D28B3-F948-A98C-3DFD-859DFD714241}"/>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55E5C7E7-E444-99A2-640A-BF26CC5DB3EC}"/>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59075B-A99B-013B-BF60-7F3BE01F35D3}"/>
              </a:ext>
            </a:extLst>
          </p:cNvPr>
          <p:cNvSpPr>
            <a:spLocks noGrp="1"/>
          </p:cNvSpPr>
          <p:nvPr>
            <p:ph type="sldNum" sz="quarter" idx="10"/>
          </p:nvPr>
        </p:nvSpPr>
        <p:spPr/>
        <p:txBody>
          <a:bodyPr/>
          <a:lstStyle/>
          <a:p>
            <a:fld id="{1F9AA60F-D6D8-45B5-9413-AF00809762F8}" type="slidenum">
              <a:rPr lang="de-DE" smtClean="0"/>
              <a:t>24</a:t>
            </a:fld>
            <a:endParaRPr lang="de-DE" dirty="0"/>
          </a:p>
        </p:txBody>
      </p:sp>
    </p:spTree>
    <p:extLst>
      <p:ext uri="{BB962C8B-B14F-4D97-AF65-F5344CB8AC3E}">
        <p14:creationId xmlns:p14="http://schemas.microsoft.com/office/powerpoint/2010/main" val="3177155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F9AA60F-D6D8-45B5-9413-AF00809762F8}" type="slidenum">
              <a:rPr lang="de-DE" smtClean="0"/>
              <a:t>10</a:t>
            </a:fld>
            <a:endParaRPr lang="de-DE" dirty="0"/>
          </a:p>
        </p:txBody>
      </p:sp>
    </p:spTree>
    <p:extLst>
      <p:ext uri="{BB962C8B-B14F-4D97-AF65-F5344CB8AC3E}">
        <p14:creationId xmlns:p14="http://schemas.microsoft.com/office/powerpoint/2010/main" val="2416810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F9AA60F-D6D8-45B5-9413-AF00809762F8}" type="slidenum">
              <a:rPr lang="de-DE" smtClean="0"/>
              <a:t>11</a:t>
            </a:fld>
            <a:endParaRPr lang="de-DE" dirty="0"/>
          </a:p>
        </p:txBody>
      </p:sp>
    </p:spTree>
    <p:extLst>
      <p:ext uri="{BB962C8B-B14F-4D97-AF65-F5344CB8AC3E}">
        <p14:creationId xmlns:p14="http://schemas.microsoft.com/office/powerpoint/2010/main" val="1607815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F9AA60F-D6D8-45B5-9413-AF00809762F8}" type="slidenum">
              <a:rPr lang="de-DE" smtClean="0"/>
              <a:t>12</a:t>
            </a:fld>
            <a:endParaRPr lang="de-DE" dirty="0"/>
          </a:p>
        </p:txBody>
      </p:sp>
    </p:spTree>
    <p:extLst>
      <p:ext uri="{BB962C8B-B14F-4D97-AF65-F5344CB8AC3E}">
        <p14:creationId xmlns:p14="http://schemas.microsoft.com/office/powerpoint/2010/main" val="1358760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F9AA60F-D6D8-45B5-9413-AF00809762F8}" type="slidenum">
              <a:rPr lang="de-DE" smtClean="0"/>
              <a:t>13</a:t>
            </a:fld>
            <a:endParaRPr lang="de-DE" dirty="0"/>
          </a:p>
        </p:txBody>
      </p:sp>
    </p:spTree>
    <p:extLst>
      <p:ext uri="{BB962C8B-B14F-4D97-AF65-F5344CB8AC3E}">
        <p14:creationId xmlns:p14="http://schemas.microsoft.com/office/powerpoint/2010/main" val="21560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F4C2E-D3D4-A2D4-4C4E-4982E3D7D6C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A1907C-3464-3B36-411E-0473EC72C510}"/>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7C7B8964-5393-2EF2-C70F-3934A419827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BC12093-985D-7602-3953-8255BFE11CA8}"/>
              </a:ext>
            </a:extLst>
          </p:cNvPr>
          <p:cNvSpPr>
            <a:spLocks noGrp="1"/>
          </p:cNvSpPr>
          <p:nvPr>
            <p:ph type="sldNum" sz="quarter" idx="10"/>
          </p:nvPr>
        </p:nvSpPr>
        <p:spPr/>
        <p:txBody>
          <a:bodyPr/>
          <a:lstStyle/>
          <a:p>
            <a:fld id="{1F9AA60F-D6D8-45B5-9413-AF00809762F8}" type="slidenum">
              <a:rPr lang="de-DE" smtClean="0"/>
              <a:t>14</a:t>
            </a:fld>
            <a:endParaRPr lang="de-DE" dirty="0"/>
          </a:p>
        </p:txBody>
      </p:sp>
    </p:spTree>
    <p:extLst>
      <p:ext uri="{BB962C8B-B14F-4D97-AF65-F5344CB8AC3E}">
        <p14:creationId xmlns:p14="http://schemas.microsoft.com/office/powerpoint/2010/main" val="919184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EE1B7-F796-7691-3E50-4697A889C2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8DA6262-8C4E-A6BD-9FB5-F6AA66EDC7B0}"/>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0DEC8819-4114-FD6F-DD04-573F6EEEC8D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191C0C58-A1F3-5B7E-CF10-B81EF46C8208}"/>
              </a:ext>
            </a:extLst>
          </p:cNvPr>
          <p:cNvSpPr>
            <a:spLocks noGrp="1"/>
          </p:cNvSpPr>
          <p:nvPr>
            <p:ph type="sldNum" sz="quarter" idx="10"/>
          </p:nvPr>
        </p:nvSpPr>
        <p:spPr/>
        <p:txBody>
          <a:bodyPr/>
          <a:lstStyle/>
          <a:p>
            <a:fld id="{1F9AA60F-D6D8-45B5-9413-AF00809762F8}" type="slidenum">
              <a:rPr lang="de-DE" smtClean="0"/>
              <a:t>15</a:t>
            </a:fld>
            <a:endParaRPr lang="de-DE" dirty="0"/>
          </a:p>
        </p:txBody>
      </p:sp>
    </p:spTree>
    <p:extLst>
      <p:ext uri="{BB962C8B-B14F-4D97-AF65-F5344CB8AC3E}">
        <p14:creationId xmlns:p14="http://schemas.microsoft.com/office/powerpoint/2010/main" val="2710740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53C4D-2AEA-45DF-D3AC-20D701589A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63FEA0C-529C-4011-A0B2-C49F3FC6E98B}"/>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E49EEFE0-F797-767F-B505-8DDE4BBC122C}"/>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33E2A9C-7E1D-BC1B-693F-33166B6484F1}"/>
              </a:ext>
            </a:extLst>
          </p:cNvPr>
          <p:cNvSpPr>
            <a:spLocks noGrp="1"/>
          </p:cNvSpPr>
          <p:nvPr>
            <p:ph type="sldNum" sz="quarter" idx="10"/>
          </p:nvPr>
        </p:nvSpPr>
        <p:spPr/>
        <p:txBody>
          <a:bodyPr/>
          <a:lstStyle/>
          <a:p>
            <a:fld id="{1F9AA60F-D6D8-45B5-9413-AF00809762F8}" type="slidenum">
              <a:rPr lang="de-DE" smtClean="0"/>
              <a:t>16</a:t>
            </a:fld>
            <a:endParaRPr lang="de-DE" dirty="0"/>
          </a:p>
        </p:txBody>
      </p:sp>
    </p:spTree>
    <p:extLst>
      <p:ext uri="{BB962C8B-B14F-4D97-AF65-F5344CB8AC3E}">
        <p14:creationId xmlns:p14="http://schemas.microsoft.com/office/powerpoint/2010/main" val="1217399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06473-6D3F-AAA4-28F5-AE6F171C8C1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ED47713-6E80-E156-355B-9A1A7340CB2E}"/>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C56934B1-4DF1-68B9-53B1-0F141DF5A40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58E3CB5B-F0CD-776B-7A54-E0E49C0BC34F}"/>
              </a:ext>
            </a:extLst>
          </p:cNvPr>
          <p:cNvSpPr>
            <a:spLocks noGrp="1"/>
          </p:cNvSpPr>
          <p:nvPr>
            <p:ph type="sldNum" sz="quarter" idx="10"/>
          </p:nvPr>
        </p:nvSpPr>
        <p:spPr/>
        <p:txBody>
          <a:bodyPr/>
          <a:lstStyle/>
          <a:p>
            <a:fld id="{1F9AA60F-D6D8-45B5-9413-AF00809762F8}" type="slidenum">
              <a:rPr lang="de-DE" smtClean="0"/>
              <a:t>17</a:t>
            </a:fld>
            <a:endParaRPr lang="de-DE" dirty="0"/>
          </a:p>
        </p:txBody>
      </p:sp>
    </p:spTree>
    <p:extLst>
      <p:ext uri="{BB962C8B-B14F-4D97-AF65-F5344CB8AC3E}">
        <p14:creationId xmlns:p14="http://schemas.microsoft.com/office/powerpoint/2010/main" val="4063264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11"/>
          </p:nvPr>
        </p:nvSpPr>
        <p:spPr/>
        <p:txBody>
          <a:bodyPr/>
          <a:lstStyle/>
          <a:p>
            <a:pPr>
              <a:defRPr/>
            </a:pPr>
            <a:endParaRPr lang="de-DE" dirty="0"/>
          </a:p>
        </p:txBody>
      </p:sp>
      <p:sp>
        <p:nvSpPr>
          <p:cNvPr id="6" name="Foliennummernplatzhalter 5"/>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141210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11"/>
          </p:nvPr>
        </p:nvSpPr>
        <p:spPr/>
        <p:txBody>
          <a:bodyPr/>
          <a:lstStyle/>
          <a:p>
            <a:pPr>
              <a:defRPr/>
            </a:pPr>
            <a:endParaRPr lang="de-DE" dirty="0"/>
          </a:p>
        </p:txBody>
      </p:sp>
      <p:sp>
        <p:nvSpPr>
          <p:cNvPr id="6" name="Foliennummernplatzhalter 5"/>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3069925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11"/>
          </p:nvPr>
        </p:nvSpPr>
        <p:spPr/>
        <p:txBody>
          <a:bodyPr/>
          <a:lstStyle/>
          <a:p>
            <a:pPr>
              <a:defRPr/>
            </a:pPr>
            <a:endParaRPr lang="de-DE" dirty="0"/>
          </a:p>
        </p:txBody>
      </p:sp>
      <p:sp>
        <p:nvSpPr>
          <p:cNvPr id="6" name="Foliennummernplatzhalter 5"/>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1596289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itle" preserve="1" userDrawn="1">
  <p:cSld name="1_Titelfolie">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1524000" y="1122363"/>
            <a:ext cx="9144000" cy="2387600"/>
          </a:xfrm>
        </p:spPr>
        <p:txBody>
          <a:bodyPr anchor="b"/>
          <a:lstStyle>
            <a:lvl1pPr algn="ctr">
              <a:defRPr sz="6000"/>
            </a:lvl1pPr>
          </a:lstStyle>
          <a:p>
            <a:pPr>
              <a:defRPr/>
            </a:pPr>
            <a:r>
              <a:rPr lang="de-DE"/>
              <a:t>Mastertitelformat bearbeiten</a:t>
            </a:r>
            <a:endParaRPr/>
          </a:p>
        </p:txBody>
      </p:sp>
      <p:sp>
        <p:nvSpPr>
          <p:cNvPr id="3" name="Untertitel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de-DE"/>
              <a:t>Master-Untertitelformat bearbeiten</a:t>
            </a:r>
            <a:endParaRPr/>
          </a:p>
        </p:txBody>
      </p:sp>
      <p:sp>
        <p:nvSpPr>
          <p:cNvPr id="4" name="Datumsplatzhalter 3"/>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5" name="Fußzeilenplatzhalter 4"/>
          <p:cNvSpPr>
            <a:spLocks noGrp="1"/>
          </p:cNvSpPr>
          <p:nvPr>
            <p:ph type="ftr" sz="quarter" idx="11"/>
          </p:nvPr>
        </p:nvSpPr>
        <p:spPr bwMode="auto"/>
        <p:txBody>
          <a:bodyPr/>
          <a:lstStyle/>
          <a:p>
            <a:pPr>
              <a:defRPr/>
            </a:pPr>
            <a:endParaRPr lang="de-DE" dirty="0"/>
          </a:p>
        </p:txBody>
      </p:sp>
      <p:sp>
        <p:nvSpPr>
          <p:cNvPr id="6" name="Foliennummernplatzhalter 5"/>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obj" preserve="1" userDrawn="1">
  <p:cSld name="1_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idx="1"/>
          </p:nvPr>
        </p:nvSpPr>
        <p:spPr bwMode="auto"/>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5" name="Fußzeilenplatzhalter 4"/>
          <p:cNvSpPr>
            <a:spLocks noGrp="1"/>
          </p:cNvSpPr>
          <p:nvPr>
            <p:ph type="ftr" sz="quarter" idx="11"/>
          </p:nvPr>
        </p:nvSpPr>
        <p:spPr bwMode="auto"/>
        <p:txBody>
          <a:bodyPr/>
          <a:lstStyle/>
          <a:p>
            <a:pPr>
              <a:defRPr/>
            </a:pPr>
            <a:endParaRPr lang="de-DE" dirty="0"/>
          </a:p>
        </p:txBody>
      </p:sp>
      <p:sp>
        <p:nvSpPr>
          <p:cNvPr id="6" name="Foliennummernplatzhalter 5"/>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p:spPr>
        <p:txBody>
          <a:bodyPr anchor="b"/>
          <a:lstStyle>
            <a:lvl1pPr>
              <a:defRPr sz="6000"/>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
        <p:nvSpPr>
          <p:cNvPr id="4" name="Datumsplatzhalter 3"/>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5" name="Fußzeilenplatzhalter 4"/>
          <p:cNvSpPr>
            <a:spLocks noGrp="1"/>
          </p:cNvSpPr>
          <p:nvPr>
            <p:ph type="ftr" sz="quarter" idx="11"/>
          </p:nvPr>
        </p:nvSpPr>
        <p:spPr bwMode="auto"/>
        <p:txBody>
          <a:bodyPr/>
          <a:lstStyle/>
          <a:p>
            <a:pPr>
              <a:defRPr/>
            </a:pPr>
            <a:endParaRPr lang="de-DE" dirty="0"/>
          </a:p>
        </p:txBody>
      </p:sp>
      <p:sp>
        <p:nvSpPr>
          <p:cNvPr id="6" name="Foliennummernplatzhalter 5"/>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woObj" preserve="1" userDrawn="1">
  <p:cSld name="1_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Datumsplatzhalter 4"/>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6" name="Fußzeilenplatzhalter 5"/>
          <p:cNvSpPr>
            <a:spLocks noGrp="1"/>
          </p:cNvSpPr>
          <p:nvPr>
            <p:ph type="ftr" sz="quarter" idx="11"/>
          </p:nvPr>
        </p:nvSpPr>
        <p:spPr bwMode="auto"/>
        <p:txBody>
          <a:bodyPr/>
          <a:lstStyle/>
          <a:p>
            <a:pPr>
              <a:defRPr/>
            </a:pPr>
            <a:endParaRPr lang="de-DE" dirty="0"/>
          </a:p>
        </p:txBody>
      </p:sp>
      <p:sp>
        <p:nvSpPr>
          <p:cNvPr id="7" name="Foliennummernplatzhalter 6"/>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Vergleich">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365125"/>
            <a:ext cx="10515600" cy="1325563"/>
          </a:xfrm>
        </p:spPr>
        <p:txBody>
          <a:bodyPr/>
          <a:lstStyle/>
          <a:p>
            <a:pPr>
              <a:defRPr/>
            </a:pPr>
            <a:r>
              <a:rPr lang="de-DE"/>
              <a:t>Mastertitelformat bearbeiten</a:t>
            </a:r>
            <a:endParaRPr/>
          </a:p>
        </p:txBody>
      </p:sp>
      <p:sp>
        <p:nvSpPr>
          <p:cNvPr id="3" name="Textplatzhalt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4" name="Inhaltsplatzhalter 3"/>
          <p:cNvSpPr>
            <a:spLocks noGrp="1"/>
          </p:cNvSpPr>
          <p:nvPr>
            <p:ph sz="half" idx="2"/>
          </p:nvPr>
        </p:nvSpPr>
        <p:spPr bwMode="auto">
          <a:xfrm>
            <a:off x="839788" y="2505074"/>
            <a:ext cx="5157787"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5" name="Textplatzhalt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de-DE"/>
              <a:t>Mastertextformat bearbeiten</a:t>
            </a:r>
            <a:endParaRPr/>
          </a:p>
        </p:txBody>
      </p:sp>
      <p:sp>
        <p:nvSpPr>
          <p:cNvPr id="6" name="Inhaltsplatzhalter 5"/>
          <p:cNvSpPr>
            <a:spLocks noGrp="1"/>
          </p:cNvSpPr>
          <p:nvPr>
            <p:ph sz="quarter" idx="4"/>
          </p:nvPr>
        </p:nvSpPr>
        <p:spPr bwMode="auto">
          <a:xfrm>
            <a:off x="6172200" y="2505074"/>
            <a:ext cx="5183188" cy="3684588"/>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7" name="Datumsplatzhalter 6"/>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8" name="Fußzeilenplatzhalter 7"/>
          <p:cNvSpPr>
            <a:spLocks noGrp="1"/>
          </p:cNvSpPr>
          <p:nvPr>
            <p:ph type="ftr" sz="quarter" idx="11"/>
          </p:nvPr>
        </p:nvSpPr>
        <p:spPr bwMode="auto"/>
        <p:txBody>
          <a:bodyPr/>
          <a:lstStyle/>
          <a:p>
            <a:pPr>
              <a:defRPr/>
            </a:pPr>
            <a:endParaRPr lang="de-DE" dirty="0"/>
          </a:p>
        </p:txBody>
      </p:sp>
      <p:sp>
        <p:nvSpPr>
          <p:cNvPr id="9" name="Foliennummernplatzhalter 8"/>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Datumsplatzhalter 2"/>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4" name="Fußzeilenplatzhalter 3"/>
          <p:cNvSpPr>
            <a:spLocks noGrp="1"/>
          </p:cNvSpPr>
          <p:nvPr>
            <p:ph type="ftr" sz="quarter" idx="11"/>
          </p:nvPr>
        </p:nvSpPr>
        <p:spPr bwMode="auto"/>
        <p:txBody>
          <a:bodyPr/>
          <a:lstStyle/>
          <a:p>
            <a:pPr>
              <a:defRPr/>
            </a:pPr>
            <a:endParaRPr lang="de-DE" dirty="0"/>
          </a:p>
        </p:txBody>
      </p:sp>
      <p:sp>
        <p:nvSpPr>
          <p:cNvPr id="5" name="Foliennummernplatzhalter 4"/>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blank" preserve="1" userDrawn="1">
  <p:cSld name="1_Leer">
    <p:spTree>
      <p:nvGrpSpPr>
        <p:cNvPr id="1" name=""/>
        <p:cNvGrpSpPr/>
        <p:nvPr/>
      </p:nvGrpSpPr>
      <p:grpSpPr bwMode="auto">
        <a:xfrm>
          <a:off x="0" y="0"/>
          <a:ext cx="0" cy="0"/>
          <a:chOff x="0" y="0"/>
          <a:chExt cx="0" cy="0"/>
        </a:xfrm>
      </p:grpSpPr>
      <p:sp>
        <p:nvSpPr>
          <p:cNvPr id="2" name="Datumsplatzhalter 1"/>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3" name="Fußzeilenplatzhalter 2"/>
          <p:cNvSpPr>
            <a:spLocks noGrp="1"/>
          </p:cNvSpPr>
          <p:nvPr>
            <p:ph type="ftr" sz="quarter" idx="11"/>
          </p:nvPr>
        </p:nvSpPr>
        <p:spPr bwMode="auto"/>
        <p:txBody>
          <a:bodyPr/>
          <a:lstStyle/>
          <a:p>
            <a:pPr>
              <a:defRPr/>
            </a:pPr>
            <a:endParaRPr lang="de-DE" dirty="0"/>
          </a:p>
        </p:txBody>
      </p:sp>
      <p:sp>
        <p:nvSpPr>
          <p:cNvPr id="4" name="Foliennummernplatzhalter 3"/>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objTx" preserve="1" userDrawn="1">
  <p:cSld name="1_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Inhaltsplatzhalt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6" name="Fußzeilenplatzhalter 5"/>
          <p:cNvSpPr>
            <a:spLocks noGrp="1"/>
          </p:cNvSpPr>
          <p:nvPr>
            <p:ph type="ftr" sz="quarter" idx="11"/>
          </p:nvPr>
        </p:nvSpPr>
        <p:spPr bwMode="auto"/>
        <p:txBody>
          <a:bodyPr/>
          <a:lstStyle/>
          <a:p>
            <a:pPr>
              <a:defRPr/>
            </a:pPr>
            <a:endParaRPr lang="de-DE" dirty="0"/>
          </a:p>
        </p:txBody>
      </p:sp>
      <p:sp>
        <p:nvSpPr>
          <p:cNvPr id="7" name="Foliennummernplatzhalter 6"/>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11"/>
          </p:nvPr>
        </p:nvSpPr>
        <p:spPr/>
        <p:txBody>
          <a:bodyPr/>
          <a:lstStyle/>
          <a:p>
            <a:pPr>
              <a:defRPr/>
            </a:pPr>
            <a:endParaRPr lang="de-DE" dirty="0"/>
          </a:p>
        </p:txBody>
      </p:sp>
      <p:sp>
        <p:nvSpPr>
          <p:cNvPr id="6" name="Foliennummernplatzhalter 5"/>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4205050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picTx" preserve="1" userDrawn="1">
  <p:cSld name="1_Bild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9788" y="457200"/>
            <a:ext cx="3932237" cy="1600200"/>
          </a:xfrm>
        </p:spPr>
        <p:txBody>
          <a:bodyPr anchor="b"/>
          <a:lstStyle>
            <a:lvl1pPr>
              <a:defRPr sz="3200"/>
            </a:lvl1pPr>
          </a:lstStyle>
          <a:p>
            <a:pPr>
              <a:defRPr/>
            </a:pPr>
            <a:r>
              <a:rPr lang="de-DE"/>
              <a:t>Mastertitelformat bearbeiten</a:t>
            </a:r>
            <a:endParaRPr/>
          </a:p>
        </p:txBody>
      </p:sp>
      <p:sp>
        <p:nvSpPr>
          <p:cNvPr id="3" name="Bildplatzhalt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de-DE" dirty="0"/>
          </a:p>
        </p:txBody>
      </p:sp>
      <p:sp>
        <p:nvSpPr>
          <p:cNvPr id="4" name="Textplatzhalt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de-DE"/>
              <a:t>Mastertextformat bearbeiten</a:t>
            </a:r>
            <a:endParaRPr/>
          </a:p>
        </p:txBody>
      </p:sp>
      <p:sp>
        <p:nvSpPr>
          <p:cNvPr id="5" name="Datumsplatzhalter 4"/>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6" name="Fußzeilenplatzhalter 5"/>
          <p:cNvSpPr>
            <a:spLocks noGrp="1"/>
          </p:cNvSpPr>
          <p:nvPr>
            <p:ph type="ftr" sz="quarter" idx="11"/>
          </p:nvPr>
        </p:nvSpPr>
        <p:spPr bwMode="auto"/>
        <p:txBody>
          <a:bodyPr/>
          <a:lstStyle/>
          <a:p>
            <a:pPr>
              <a:defRPr/>
            </a:pPr>
            <a:endParaRPr lang="de-DE" dirty="0"/>
          </a:p>
        </p:txBody>
      </p:sp>
      <p:sp>
        <p:nvSpPr>
          <p:cNvPr id="7" name="Foliennummernplatzhalter 6"/>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vertTx" preserve="1" userDrawn="1">
  <p:cSld name="1_Titel und vertikaler Tex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3" name="Vertikaler Textplatzhalter 2"/>
          <p:cNvSpPr>
            <a:spLocks noGrp="1"/>
          </p:cNvSpPr>
          <p:nvPr>
            <p:ph type="body" orient="vert" idx="1"/>
          </p:nvPr>
        </p:nvSpPr>
        <p:spPr bwMode="auto"/>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5" name="Fußzeilenplatzhalter 4"/>
          <p:cNvSpPr>
            <a:spLocks noGrp="1"/>
          </p:cNvSpPr>
          <p:nvPr>
            <p:ph type="ftr" sz="quarter" idx="11"/>
          </p:nvPr>
        </p:nvSpPr>
        <p:spPr bwMode="auto"/>
        <p:txBody>
          <a:bodyPr/>
          <a:lstStyle/>
          <a:p>
            <a:pPr>
              <a:defRPr/>
            </a:pPr>
            <a:endParaRPr lang="de-DE" dirty="0"/>
          </a:p>
        </p:txBody>
      </p:sp>
      <p:sp>
        <p:nvSpPr>
          <p:cNvPr id="6" name="Foliennummernplatzhalter 5"/>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1_Vertikaler Titel und Text">
    <p:spTree>
      <p:nvGrpSpPr>
        <p:cNvPr id="1" name=""/>
        <p:cNvGrpSpPr/>
        <p:nvPr/>
      </p:nvGrpSpPr>
      <p:grpSpPr bwMode="auto">
        <a:xfrm>
          <a:off x="0" y="0"/>
          <a:ext cx="0" cy="0"/>
          <a:chOff x="0" y="0"/>
          <a:chExt cx="0" cy="0"/>
        </a:xfrm>
      </p:grpSpPr>
      <p:sp>
        <p:nvSpPr>
          <p:cNvPr id="2" name="Vertikaler Titel 1"/>
          <p:cNvSpPr>
            <a:spLocks noGrp="1"/>
          </p:cNvSpPr>
          <p:nvPr>
            <p:ph type="title" orient="vert"/>
          </p:nvPr>
        </p:nvSpPr>
        <p:spPr bwMode="auto">
          <a:xfrm>
            <a:off x="8724900" y="365125"/>
            <a:ext cx="2628900" cy="5811838"/>
          </a:xfrm>
        </p:spPr>
        <p:txBody>
          <a:bodyPr vert="eaVert"/>
          <a:lstStyle/>
          <a:p>
            <a:pPr>
              <a:defRPr/>
            </a:pPr>
            <a:r>
              <a:rPr lang="de-DE"/>
              <a:t>Mastertitelformat bearbeiten</a:t>
            </a:r>
            <a:endParaRPr/>
          </a:p>
        </p:txBody>
      </p:sp>
      <p:sp>
        <p:nvSpPr>
          <p:cNvPr id="3" name="Vertikaler Textplatzhalter 2"/>
          <p:cNvSpPr>
            <a:spLocks noGrp="1"/>
          </p:cNvSpPr>
          <p:nvPr>
            <p:ph type="body" orient="vert" idx="1"/>
          </p:nvPr>
        </p:nvSpPr>
        <p:spPr bwMode="auto">
          <a:xfrm>
            <a:off x="838200" y="365125"/>
            <a:ext cx="7734300" cy="5811838"/>
          </a:xfrm>
        </p:spPr>
        <p:txBody>
          <a:bodyPr vert="eaVert"/>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p:txBody>
          <a:bodyPr/>
          <a:lstStyle/>
          <a:p>
            <a:pPr>
              <a:defRPr/>
            </a:pPr>
            <a:fld id="{58F0E6BB-D371-43FF-812E-1E9346CBD2F2}" type="datetimeFigureOut">
              <a:rPr lang="de-DE"/>
              <a:t>23.08.2026</a:t>
            </a:fld>
            <a:endParaRPr lang="de-DE" dirty="0"/>
          </a:p>
        </p:txBody>
      </p:sp>
      <p:sp>
        <p:nvSpPr>
          <p:cNvPr id="5" name="Fußzeilenplatzhalter 4"/>
          <p:cNvSpPr>
            <a:spLocks noGrp="1"/>
          </p:cNvSpPr>
          <p:nvPr>
            <p:ph type="ftr" sz="quarter" idx="11"/>
          </p:nvPr>
        </p:nvSpPr>
        <p:spPr bwMode="auto"/>
        <p:txBody>
          <a:bodyPr/>
          <a:lstStyle/>
          <a:p>
            <a:pPr>
              <a:defRPr/>
            </a:pPr>
            <a:endParaRPr lang="de-DE" dirty="0"/>
          </a:p>
        </p:txBody>
      </p:sp>
      <p:sp>
        <p:nvSpPr>
          <p:cNvPr id="6" name="Foliennummernplatzhalter 5"/>
          <p:cNvSpPr>
            <a:spLocks noGrp="1"/>
          </p:cNvSpPr>
          <p:nvPr>
            <p:ph type="sldNum" sz="quarter" idx="12"/>
          </p:nvPr>
        </p:nvSpPr>
        <p:spPr bwMode="auto"/>
        <p:txBody>
          <a:bodyPr/>
          <a:lstStyle/>
          <a:p>
            <a:pPr>
              <a:defRPr/>
            </a:pPr>
            <a:fld id="{C1D6C7F6-3792-4D0C-99ED-DBDB1EE15820}" type="slidenum">
              <a:rPr lang="de-DE"/>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11"/>
          </p:nvPr>
        </p:nvSpPr>
        <p:spPr/>
        <p:txBody>
          <a:bodyPr/>
          <a:lstStyle/>
          <a:p>
            <a:pPr>
              <a:defRPr/>
            </a:pPr>
            <a:endParaRPr lang="de-DE" dirty="0"/>
          </a:p>
        </p:txBody>
      </p:sp>
      <p:sp>
        <p:nvSpPr>
          <p:cNvPr id="6" name="Foliennummernplatzhalter 5"/>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3098936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6" name="Fußzeilenplatzhalter 5"/>
          <p:cNvSpPr>
            <a:spLocks noGrp="1"/>
          </p:cNvSpPr>
          <p:nvPr>
            <p:ph type="ftr" sz="quarter" idx="11"/>
          </p:nvPr>
        </p:nvSpPr>
        <p:spPr/>
        <p:txBody>
          <a:bodyPr/>
          <a:lstStyle/>
          <a:p>
            <a:pPr>
              <a:defRPr/>
            </a:pPr>
            <a:endParaRPr lang="de-DE" dirty="0"/>
          </a:p>
        </p:txBody>
      </p:sp>
      <p:sp>
        <p:nvSpPr>
          <p:cNvPr id="7" name="Foliennummernplatzhalter 6"/>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3259991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8" name="Fußzeilenplatzhalter 7"/>
          <p:cNvSpPr>
            <a:spLocks noGrp="1"/>
          </p:cNvSpPr>
          <p:nvPr>
            <p:ph type="ftr" sz="quarter" idx="11"/>
          </p:nvPr>
        </p:nvSpPr>
        <p:spPr/>
        <p:txBody>
          <a:bodyPr/>
          <a:lstStyle/>
          <a:p>
            <a:pPr>
              <a:defRPr/>
            </a:pPr>
            <a:endParaRPr lang="de-DE" dirty="0"/>
          </a:p>
        </p:txBody>
      </p:sp>
      <p:sp>
        <p:nvSpPr>
          <p:cNvPr id="9" name="Foliennummernplatzhalter 8"/>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4264771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4" name="Fußzeilenplatzhalter 3"/>
          <p:cNvSpPr>
            <a:spLocks noGrp="1"/>
          </p:cNvSpPr>
          <p:nvPr>
            <p:ph type="ftr" sz="quarter" idx="11"/>
          </p:nvPr>
        </p:nvSpPr>
        <p:spPr/>
        <p:txBody>
          <a:bodyPr/>
          <a:lstStyle/>
          <a:p>
            <a:pPr>
              <a:defRPr/>
            </a:pPr>
            <a:endParaRPr lang="de-DE" dirty="0"/>
          </a:p>
        </p:txBody>
      </p:sp>
      <p:sp>
        <p:nvSpPr>
          <p:cNvPr id="5" name="Foliennummernplatzhalter 4"/>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79173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3" name="Fußzeilenplatzhalter 2"/>
          <p:cNvSpPr>
            <a:spLocks noGrp="1"/>
          </p:cNvSpPr>
          <p:nvPr>
            <p:ph type="ftr" sz="quarter" idx="11"/>
          </p:nvPr>
        </p:nvSpPr>
        <p:spPr/>
        <p:txBody>
          <a:bodyPr/>
          <a:lstStyle/>
          <a:p>
            <a:pPr>
              <a:defRPr/>
            </a:pPr>
            <a:endParaRPr lang="de-DE" dirty="0"/>
          </a:p>
        </p:txBody>
      </p:sp>
      <p:sp>
        <p:nvSpPr>
          <p:cNvPr id="4" name="Foliennummernplatzhalter 3"/>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2344431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6" name="Fußzeilenplatzhalter 5"/>
          <p:cNvSpPr>
            <a:spLocks noGrp="1"/>
          </p:cNvSpPr>
          <p:nvPr>
            <p:ph type="ftr" sz="quarter" idx="11"/>
          </p:nvPr>
        </p:nvSpPr>
        <p:spPr/>
        <p:txBody>
          <a:bodyPr/>
          <a:lstStyle/>
          <a:p>
            <a:pPr>
              <a:defRPr/>
            </a:pPr>
            <a:endParaRPr lang="de-DE" dirty="0"/>
          </a:p>
        </p:txBody>
      </p:sp>
      <p:sp>
        <p:nvSpPr>
          <p:cNvPr id="7" name="Foliennummernplatzhalter 6"/>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3774211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pPr>
              <a:defRPr/>
            </a:pPr>
            <a:fld id="{58F0E6BB-D371-43FF-812E-1E9346CBD2F2}" type="datetimeFigureOut">
              <a:rPr lang="de-DE" smtClean="0"/>
              <a:t>23.08.2026</a:t>
            </a:fld>
            <a:endParaRPr lang="de-DE" dirty="0"/>
          </a:p>
        </p:txBody>
      </p:sp>
      <p:sp>
        <p:nvSpPr>
          <p:cNvPr id="6" name="Fußzeilenplatzhalter 5"/>
          <p:cNvSpPr>
            <a:spLocks noGrp="1"/>
          </p:cNvSpPr>
          <p:nvPr>
            <p:ph type="ftr" sz="quarter" idx="11"/>
          </p:nvPr>
        </p:nvSpPr>
        <p:spPr/>
        <p:txBody>
          <a:bodyPr/>
          <a:lstStyle/>
          <a:p>
            <a:pPr>
              <a:defRPr/>
            </a:pPr>
            <a:endParaRPr lang="de-DE" dirty="0"/>
          </a:p>
        </p:txBody>
      </p:sp>
      <p:sp>
        <p:nvSpPr>
          <p:cNvPr id="7" name="Foliennummernplatzhalter 6"/>
          <p:cNvSpPr>
            <a:spLocks noGrp="1"/>
          </p:cNvSpPr>
          <p:nvPr>
            <p:ph type="sldNum" sz="quarter" idx="12"/>
          </p:nvPr>
        </p:nvSpPr>
        <p:spPr/>
        <p:txBody>
          <a:body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451835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8F0E6BB-D371-43FF-812E-1E9346CBD2F2}" type="datetimeFigureOut">
              <a:rPr lang="de-DE" smtClean="0"/>
              <a:t>23.08.2026</a:t>
            </a:fld>
            <a:endParaRPr lang="de-DE"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1D6C7F6-3792-4D0C-99ED-DBDB1EE15820}" type="slidenum">
              <a:rPr lang="de-DE" smtClean="0"/>
              <a:t>‹Nr.›</a:t>
            </a:fld>
            <a:endParaRPr lang="de-DE" dirty="0"/>
          </a:p>
        </p:txBody>
      </p:sp>
    </p:spTree>
    <p:extLst>
      <p:ext uri="{BB962C8B-B14F-4D97-AF65-F5344CB8AC3E}">
        <p14:creationId xmlns:p14="http://schemas.microsoft.com/office/powerpoint/2010/main" val="957509406"/>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649" r:id="rId12"/>
    <p:sldLayoutId id="2147483650" r:id="rId13"/>
    <p:sldLayoutId id="2147483651" r:id="rId14"/>
    <p:sldLayoutId id="2147483652" r:id="rId15"/>
    <p:sldLayoutId id="2147483653" r:id="rId16"/>
    <p:sldLayoutId id="2147483654" r:id="rId17"/>
    <p:sldLayoutId id="2147483655" r:id="rId18"/>
    <p:sldLayoutId id="2147483656" r:id="rId19"/>
    <p:sldLayoutId id="2147483657" r:id="rId20"/>
    <p:sldLayoutId id="2147483658" r:id="rId21"/>
    <p:sldLayoutId id="214748365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1559496" y="476672"/>
            <a:ext cx="9108504" cy="3033291"/>
          </a:xfrm>
          <a:prstGeom prst="rect">
            <a:avLst/>
          </a:prstGeom>
          <a:solidFill>
            <a:schemeClr val="accent1">
              <a:lumMod val="40000"/>
              <a:lumOff val="60000"/>
            </a:schemeClr>
          </a:solidFill>
        </p:spPr>
        <p:txBody>
          <a:bodyPr>
            <a:normAutofit fontScale="90000"/>
          </a:bodyPr>
          <a:lstStyle/>
          <a:p>
            <a:pPr>
              <a:defRPr/>
            </a:pPr>
            <a:r>
              <a:rPr lang="de-DE" sz="5400" dirty="0">
                <a:latin typeface="Calibri"/>
              </a:rPr>
              <a:t>Das schulinterne Fachcurriculum </a:t>
            </a:r>
            <a:br>
              <a:rPr lang="de-DE" sz="5400" dirty="0">
                <a:latin typeface="Calibri"/>
              </a:rPr>
            </a:br>
            <a:r>
              <a:rPr lang="de-DE" sz="5400" b="1" dirty="0">
                <a:latin typeface="Calibri"/>
              </a:rPr>
              <a:t>Mathematik</a:t>
            </a:r>
            <a:br>
              <a:rPr lang="de-DE" sz="5400" b="1" dirty="0">
                <a:latin typeface="Calibri"/>
              </a:rPr>
            </a:br>
            <a:r>
              <a:rPr lang="de-DE" sz="5400" b="1" dirty="0">
                <a:latin typeface="Calibri"/>
              </a:rPr>
              <a:t>Timm-Kröger-Schule</a:t>
            </a:r>
            <a:br>
              <a:rPr lang="de-DE" sz="5400" b="1" dirty="0">
                <a:latin typeface="Calibri"/>
              </a:rPr>
            </a:br>
            <a:r>
              <a:rPr lang="de-DE" b="1" dirty="0">
                <a:latin typeface="Calibri"/>
              </a:rPr>
              <a:t>Neumünster</a:t>
            </a:r>
            <a:endParaRPr dirty="0"/>
          </a:p>
        </p:txBody>
      </p:sp>
      <p:sp>
        <p:nvSpPr>
          <p:cNvPr id="5" name="Textfeld 4"/>
          <p:cNvSpPr txBox="1"/>
          <p:nvPr/>
        </p:nvSpPr>
        <p:spPr bwMode="auto">
          <a:xfrm>
            <a:off x="629174" y="6115574"/>
            <a:ext cx="1941557" cy="338554"/>
          </a:xfrm>
          <a:prstGeom prst="rect">
            <a:avLst/>
          </a:prstGeom>
          <a:noFill/>
        </p:spPr>
        <p:txBody>
          <a:bodyPr wrap="none" rtlCol="0">
            <a:spAutoFit/>
          </a:bodyPr>
          <a:lstStyle/>
          <a:p>
            <a:pPr>
              <a:defRPr/>
            </a:pPr>
            <a:r>
              <a:rPr lang="de-DE" sz="1600" b="1"/>
              <a:t>Version August </a:t>
            </a:r>
            <a:r>
              <a:rPr lang="de-DE" sz="1600" b="1" dirty="0"/>
              <a:t>2026</a:t>
            </a:r>
            <a:endParaRPr dirty="0"/>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7848" y="4149080"/>
            <a:ext cx="2621426" cy="2573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Rechenoperationen</a:t>
            </a:r>
          </a:p>
        </p:txBody>
      </p:sp>
      <p:sp>
        <p:nvSpPr>
          <p:cNvPr id="7" name="Abgerundetes Rechteck 6"/>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Beispiele</a:t>
            </a:r>
          </a:p>
        </p:txBody>
      </p:sp>
      <p:sp>
        <p:nvSpPr>
          <p:cNvPr id="8" name="Abgerundetes Rechteck 7"/>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p:cNvSpPr/>
          <p:nvPr/>
        </p:nvSpPr>
        <p:spPr>
          <a:xfrm>
            <a:off x="839416" y="1176974"/>
            <a:ext cx="3580674"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Zahlzerlegung bis 10</a:t>
            </a:r>
          </a:p>
          <a:p>
            <a:pPr algn="ctr"/>
            <a:r>
              <a:rPr lang="de-DE" dirty="0"/>
              <a:t>Addition und Subtraktion im Zahlenraum bis 10, 20, </a:t>
            </a:r>
            <a:r>
              <a:rPr lang="de-DE" dirty="0">
                <a:solidFill>
                  <a:schemeClr val="accent1"/>
                </a:solidFill>
              </a:rPr>
              <a:t>100</a:t>
            </a:r>
          </a:p>
          <a:p>
            <a:pPr algn="ctr"/>
            <a:r>
              <a:rPr lang="de-DE" dirty="0"/>
              <a:t>mit und ohne Zehnerübergang </a:t>
            </a:r>
          </a:p>
          <a:p>
            <a:pPr algn="ctr"/>
            <a:r>
              <a:rPr lang="de-DE" dirty="0">
                <a:solidFill>
                  <a:schemeClr val="accent1"/>
                </a:solidFill>
              </a:rPr>
              <a:t>Lösen von Aufgaben der Multiplikation und Division</a:t>
            </a:r>
          </a:p>
          <a:p>
            <a:pPr algn="ctr"/>
            <a:r>
              <a:rPr lang="de-DE" dirty="0">
                <a:solidFill>
                  <a:schemeClr val="tx1"/>
                </a:solidFill>
              </a:rPr>
              <a:t>Beschreiben, vergleichen und bewerten von Rechenwegen</a:t>
            </a:r>
          </a:p>
          <a:p>
            <a:pPr algn="ctr"/>
            <a:r>
              <a:rPr lang="de-DE" dirty="0">
                <a:solidFill>
                  <a:schemeClr val="tx1"/>
                </a:solidFill>
              </a:rPr>
              <a:t>Kontrollieren von Lösungen, erklären und berichtigen von Rechenfehlern</a:t>
            </a:r>
          </a:p>
          <a:p>
            <a:pPr algn="ctr"/>
            <a:r>
              <a:rPr lang="de-DE" dirty="0">
                <a:solidFill>
                  <a:schemeClr val="tx1"/>
                </a:solidFill>
              </a:rPr>
              <a:t>Rechenvorteile nutzen</a:t>
            </a:r>
          </a:p>
          <a:p>
            <a:pPr algn="ctr"/>
            <a:endParaRPr lang="de-DE" dirty="0">
              <a:solidFill>
                <a:schemeClr val="accent1"/>
              </a:solidFill>
            </a:endParaRPr>
          </a:p>
        </p:txBody>
      </p:sp>
      <p:sp>
        <p:nvSpPr>
          <p:cNvPr id="16" name="Abgerundetes Rechteck 15"/>
          <p:cNvSpPr/>
          <p:nvPr/>
        </p:nvSpPr>
        <p:spPr>
          <a:xfrm>
            <a:off x="4594684" y="1176974"/>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tx1"/>
                </a:solidFill>
              </a:rPr>
              <a:t>Zahlenfreunde und Verliebte Zahlen automatisieren</a:t>
            </a:r>
          </a:p>
          <a:p>
            <a:pPr algn="ctr"/>
            <a:r>
              <a:rPr lang="de-DE" dirty="0">
                <a:solidFill>
                  <a:schemeClr val="accent1"/>
                </a:solidFill>
              </a:rPr>
              <a:t>Kopfrechnen – regelmäßige Angebote, </a:t>
            </a:r>
          </a:p>
          <a:p>
            <a:pPr algn="ctr"/>
            <a:r>
              <a:rPr lang="de-DE" dirty="0">
                <a:solidFill>
                  <a:schemeClr val="accent1"/>
                </a:solidFill>
              </a:rPr>
              <a:t>Festes 1·1 Training,</a:t>
            </a:r>
          </a:p>
          <a:p>
            <a:pPr algn="ctr"/>
            <a:r>
              <a:rPr lang="de-DE" dirty="0">
                <a:solidFill>
                  <a:schemeClr val="accent1"/>
                </a:solidFill>
              </a:rPr>
              <a:t>Königsaufgaben (MM)/ Kernaufgaben (RS) automatisieren, </a:t>
            </a:r>
          </a:p>
          <a:p>
            <a:pPr algn="ctr"/>
            <a:r>
              <a:rPr lang="de-DE" dirty="0">
                <a:solidFill>
                  <a:schemeClr val="accent1"/>
                </a:solidFill>
              </a:rPr>
              <a:t>Stellenwerte nach Montessori in den Farben grün (Hunderter), blau (Zehner), rot (Einer)</a:t>
            </a:r>
          </a:p>
        </p:txBody>
      </p:sp>
      <p:sp>
        <p:nvSpPr>
          <p:cNvPr id="17" name="Abgerundetes Rechteck 16"/>
          <p:cNvSpPr/>
          <p:nvPr/>
        </p:nvSpPr>
        <p:spPr>
          <a:xfrm>
            <a:off x="7145542" y="1196752"/>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Rechenmauern, Wortspeicher, verliebte Zahlen, Zahlenhäuser, Aufgabenfamilien, Nachbaraufgaben, Tauschaufgaben, Kopfrechnen, Würfelrechnen </a:t>
            </a:r>
          </a:p>
        </p:txBody>
      </p:sp>
      <p:sp>
        <p:nvSpPr>
          <p:cNvPr id="18" name="Abgerundetes Rechteck 17"/>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Materialien: </a:t>
            </a:r>
          </a:p>
          <a:p>
            <a:pPr algn="ctr"/>
            <a:r>
              <a:rPr lang="de-DE" dirty="0"/>
              <a:t>Dienesmaterial (Hunderter, Zehner, Einer), 100er Rechenrahmen, Hundertertafel, Plättchen, Würfel, Eierkarton, Zahlenstrahl </a:t>
            </a:r>
          </a:p>
        </p:txBody>
      </p:sp>
    </p:spTree>
    <p:extLst>
      <p:ext uri="{BB962C8B-B14F-4D97-AF65-F5344CB8AC3E}">
        <p14:creationId xmlns:p14="http://schemas.microsoft.com/office/powerpoint/2010/main" val="4043626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Rechnen in Kontexten</a:t>
            </a:r>
          </a:p>
        </p:txBody>
      </p:sp>
      <p:sp>
        <p:nvSpPr>
          <p:cNvPr id="7" name="Abgerundetes Rechteck 6"/>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Rechengeschichten erzählen, spielen (szenisch) und zeichnen </a:t>
            </a:r>
          </a:p>
          <a:p>
            <a:pPr algn="ctr"/>
            <a:r>
              <a:rPr lang="de-DE" dirty="0"/>
              <a:t>Aufgaben in der Umwelt finden (Addition/ Subtraktion)</a:t>
            </a:r>
          </a:p>
          <a:p>
            <a:pPr algn="ctr"/>
            <a:r>
              <a:rPr lang="de-DE" dirty="0"/>
              <a:t>Fragen zu Sachsituationen entwickeln und beantworten </a:t>
            </a:r>
          </a:p>
          <a:p>
            <a:pPr algn="ctr"/>
            <a:r>
              <a:rPr lang="de-DE" dirty="0">
                <a:solidFill>
                  <a:schemeClr val="accent1"/>
                </a:solidFill>
              </a:rPr>
              <a:t>Relevante Daten aus Texten, Tabellen und Bildern entnehmen</a:t>
            </a:r>
          </a:p>
          <a:p>
            <a:pPr algn="ctr"/>
            <a:r>
              <a:rPr lang="de-DE" dirty="0">
                <a:solidFill>
                  <a:schemeClr val="accent1"/>
                </a:solidFill>
              </a:rPr>
              <a:t>Problemlösende Strategien nutzen</a:t>
            </a:r>
          </a:p>
        </p:txBody>
      </p:sp>
      <p:sp>
        <p:nvSpPr>
          <p:cNvPr id="16" name="Abgerundetes Rechteck 15"/>
          <p:cNvSpPr/>
          <p:nvPr/>
        </p:nvSpPr>
        <p:spPr>
          <a:xfrm>
            <a:off x="4594684" y="1176974"/>
            <a:ext cx="2262826" cy="56245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Alltagsbezogene Rechengeschichten – gemeinsam nachspielen und lösen</a:t>
            </a:r>
          </a:p>
          <a:p>
            <a:pPr algn="ctr"/>
            <a:r>
              <a:rPr lang="de-DE" dirty="0">
                <a:solidFill>
                  <a:schemeClr val="accent1"/>
                </a:solidFill>
              </a:rPr>
              <a:t>Alltagsbezogene Rechengeschichten in PA oder GA lösen</a:t>
            </a:r>
          </a:p>
        </p:txBody>
      </p:sp>
      <p:sp>
        <p:nvSpPr>
          <p:cNvPr id="17" name="Abgerundetes Rechteck 16"/>
          <p:cNvSpPr/>
          <p:nvPr/>
        </p:nvSpPr>
        <p:spPr>
          <a:xfrm>
            <a:off x="7145542" y="1176974"/>
            <a:ext cx="2118810"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Forscherheft, Mathekonferenz, Sachgeschichten, Sudoku, Knobelaufgaben, Rollenspiele, Rechenkonferenz</a:t>
            </a:r>
          </a:p>
        </p:txBody>
      </p:sp>
      <p:sp>
        <p:nvSpPr>
          <p:cNvPr id="18" name="Abgerundetes Rechteck 17"/>
          <p:cNvSpPr/>
          <p:nvPr/>
        </p:nvSpPr>
        <p:spPr>
          <a:xfrm>
            <a:off x="9696400" y="1176974"/>
            <a:ext cx="2232248"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a:t>
            </a:r>
          </a:p>
          <a:p>
            <a:pPr algn="ctr"/>
            <a:r>
              <a:rPr lang="de-DE" dirty="0"/>
              <a:t>Bildmaterial, Fotokartei, </a:t>
            </a:r>
          </a:p>
          <a:p>
            <a:pPr algn="ctr"/>
            <a:r>
              <a:rPr lang="de-DE" dirty="0"/>
              <a:t>Maxi-Buch, Zahlenmauern</a:t>
            </a:r>
          </a:p>
        </p:txBody>
      </p:sp>
    </p:spTree>
    <p:extLst>
      <p:ext uri="{BB962C8B-B14F-4D97-AF65-F5344CB8AC3E}">
        <p14:creationId xmlns:p14="http://schemas.microsoft.com/office/powerpoint/2010/main" val="1659657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Größen und Messen</a:t>
            </a:r>
          </a:p>
        </p:txBody>
      </p:sp>
      <p:sp>
        <p:nvSpPr>
          <p:cNvPr id="7" name="Abgerundetes Rechteck 6"/>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p:cNvSpPr/>
          <p:nvPr/>
        </p:nvSpPr>
        <p:spPr>
          <a:xfrm>
            <a:off x="839416" y="1176974"/>
            <a:ext cx="346723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t>Verwenden von Einheiten in Verbindung mit Maßzahlen für die Größenbereiche Geld, Zeit und Länge; Repräsentanten kennen und schätzen </a:t>
            </a:r>
          </a:p>
          <a:p>
            <a:pPr algn="ctr"/>
            <a:r>
              <a:rPr lang="de-DE" sz="1600" dirty="0"/>
              <a:t>Geld: Preise darstellen, Geldbeträge auf unterschiedliche Weise legen</a:t>
            </a:r>
          </a:p>
          <a:p>
            <a:pPr algn="ctr"/>
            <a:r>
              <a:rPr lang="de-DE" sz="1600" dirty="0"/>
              <a:t>Zeit: Zeitpunkt und Zeitdauer, Schätzen und Messen der Zeitdauer</a:t>
            </a:r>
          </a:p>
          <a:p>
            <a:pPr algn="ctr"/>
            <a:r>
              <a:rPr lang="de-DE" sz="1600" dirty="0"/>
              <a:t>Stunde (volle Stunde, </a:t>
            </a:r>
            <a:r>
              <a:rPr lang="de-DE" sz="1600" dirty="0">
                <a:solidFill>
                  <a:schemeClr val="accent1"/>
                </a:solidFill>
              </a:rPr>
              <a:t>halbe Stunde, Viertelstunde, Dreiviertelstunde</a:t>
            </a:r>
            <a:r>
              <a:rPr lang="de-DE" sz="1600" dirty="0">
                <a:solidFill>
                  <a:schemeClr val="tx1"/>
                </a:solidFill>
              </a:rPr>
              <a:t>)</a:t>
            </a:r>
            <a:r>
              <a:rPr lang="de-DE" sz="1600" dirty="0"/>
              <a:t>, Minute, Tag (Uhrzeiten der ersten und zweiten Tageshälfte), Woche, Monat</a:t>
            </a:r>
          </a:p>
          <a:p>
            <a:pPr algn="ctr"/>
            <a:r>
              <a:rPr lang="de-DE" sz="1600" dirty="0">
                <a:solidFill>
                  <a:schemeClr val="accent1"/>
                </a:solidFill>
              </a:rPr>
              <a:t>Längen: Längeneinheit cm, m</a:t>
            </a:r>
          </a:p>
          <a:p>
            <a:pPr algn="ctr"/>
            <a:r>
              <a:rPr lang="de-DE" sz="1600" dirty="0">
                <a:solidFill>
                  <a:schemeClr val="accent1"/>
                </a:solidFill>
              </a:rPr>
              <a:t>Schätzen und Messen von Längen, unterschiedliche Messgeräte kennen und situationsgerecht anwenden</a:t>
            </a:r>
          </a:p>
        </p:txBody>
      </p:sp>
      <p:sp>
        <p:nvSpPr>
          <p:cNvPr id="16" name="Abgerundetes Rechteck 15"/>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Geldheft,</a:t>
            </a:r>
          </a:p>
          <a:p>
            <a:pPr algn="ctr"/>
            <a:r>
              <a:rPr lang="de-DE" dirty="0"/>
              <a:t>volle und halbe Stunde</a:t>
            </a:r>
          </a:p>
          <a:p>
            <a:pPr algn="ctr"/>
            <a:r>
              <a:rPr lang="de-DE" dirty="0">
                <a:solidFill>
                  <a:schemeClr val="accent1"/>
                </a:solidFill>
              </a:rPr>
              <a:t>Linealheft, viertel und dreiviertel Stunde, erste und zweite Tageshälfte</a:t>
            </a:r>
          </a:p>
          <a:p>
            <a:pPr algn="ctr"/>
            <a:r>
              <a:rPr lang="de-DE" dirty="0">
                <a:solidFill>
                  <a:schemeClr val="tx1"/>
                </a:solidFill>
              </a:rPr>
              <a:t>Kl.1/2: fächerübergreifend mit Sachunterricht arbeiten (Zeit, Kalender)</a:t>
            </a:r>
          </a:p>
        </p:txBody>
      </p:sp>
      <p:sp>
        <p:nvSpPr>
          <p:cNvPr id="17" name="Abgerundetes Rechteck 16"/>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Wortspeicher, Kaufladen, Körpermaße, Uhrzeitendomino, Rollenspiele, GA mit Messauftrag, Forscherheft</a:t>
            </a:r>
          </a:p>
        </p:txBody>
      </p:sp>
      <p:sp>
        <p:nvSpPr>
          <p:cNvPr id="18" name="Abgerundetes Rechteck 17"/>
          <p:cNvSpPr/>
          <p:nvPr/>
        </p:nvSpPr>
        <p:spPr>
          <a:xfrm>
            <a:off x="9696400" y="1176974"/>
            <a:ext cx="2232248" cy="47723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Spielgeld, Uhren, Lineal, Maßband, Zollstock, Messrad, Kalender, Stoppuhr, Sanduhren</a:t>
            </a:r>
          </a:p>
        </p:txBody>
      </p:sp>
    </p:spTree>
    <p:extLst>
      <p:ext uri="{BB962C8B-B14F-4D97-AF65-F5344CB8AC3E}">
        <p14:creationId xmlns:p14="http://schemas.microsoft.com/office/powerpoint/2010/main" val="3516485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Größen: Umwandeln und Rechnen</a:t>
            </a:r>
          </a:p>
        </p:txBody>
      </p:sp>
      <p:sp>
        <p:nvSpPr>
          <p:cNvPr id="7" name="Abgerundetes Rechteck 6"/>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p:cNvSpPr/>
          <p:nvPr/>
        </p:nvSpPr>
        <p:spPr>
          <a:xfrm>
            <a:off x="839416" y="1176974"/>
            <a:ext cx="358067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Geldbeträge mit unterschiedlichen Münzen und Scheinen darstellen und zusammenrechnen</a:t>
            </a:r>
          </a:p>
          <a:p>
            <a:pPr algn="ctr"/>
            <a:r>
              <a:rPr lang="de-DE" dirty="0"/>
              <a:t>Lösen Sachaufgaben mit Größen</a:t>
            </a:r>
          </a:p>
          <a:p>
            <a:pPr algn="ctr"/>
            <a:r>
              <a:rPr lang="de-DE" dirty="0">
                <a:solidFill>
                  <a:schemeClr val="accent1"/>
                </a:solidFill>
              </a:rPr>
              <a:t>Bestimmen von Zeitspannen</a:t>
            </a:r>
          </a:p>
          <a:p>
            <a:pPr algn="ctr"/>
            <a:r>
              <a:rPr lang="de-DE" dirty="0">
                <a:solidFill>
                  <a:schemeClr val="accent1"/>
                </a:solidFill>
              </a:rPr>
              <a:t>Maßeinheiten zueinander in Beziehung setzen und situationsgerecht passend auswählen</a:t>
            </a:r>
          </a:p>
          <a:p>
            <a:pPr algn="ctr"/>
            <a:r>
              <a:rPr lang="de-DE" dirty="0"/>
              <a:t> </a:t>
            </a:r>
          </a:p>
        </p:txBody>
      </p:sp>
      <p:sp>
        <p:nvSpPr>
          <p:cNvPr id="16" name="Abgerundetes Rechteck 15"/>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accent1"/>
                </a:solidFill>
              </a:rPr>
              <a:t>Größen im Klassenraum darstellen z.B. Schülergrößen an der Tür oder Fußlängen als Diagramm, Repräsentanten der Größenbereichen kennen</a:t>
            </a:r>
          </a:p>
        </p:txBody>
      </p:sp>
      <p:sp>
        <p:nvSpPr>
          <p:cNvPr id="17" name="Abgerundetes Rechteck 16"/>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Kaufladen, Bankspiel (Geld wechseln), Rollenspiel, Zeitstopp-Spiele</a:t>
            </a:r>
          </a:p>
        </p:txBody>
      </p:sp>
      <p:sp>
        <p:nvSpPr>
          <p:cNvPr id="18" name="Abgerundetes Rechteck 17"/>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Spielgeld, Uhren, Lineal, Maßband, Zollstock, Messrad, Kalender, Stoppuhr, Sanduhren</a:t>
            </a:r>
          </a:p>
        </p:txBody>
      </p:sp>
    </p:spTree>
    <p:extLst>
      <p:ext uri="{BB962C8B-B14F-4D97-AF65-F5344CB8AC3E}">
        <p14:creationId xmlns:p14="http://schemas.microsoft.com/office/powerpoint/2010/main" val="1276647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E2BF5-07E2-39C4-74E2-BB31E52A57EA}"/>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CE95AD54-3285-E516-4063-CBDDB03A9E85}"/>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a:extLst>
              <a:ext uri="{FF2B5EF4-FFF2-40B4-BE49-F238E27FC236}">
                <a16:creationId xmlns:a16="http://schemas.microsoft.com/office/drawing/2014/main" id="{487F4194-07B4-A463-B16E-D5F422C3D7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84A0BF06-9E88-83CF-E12E-BC04B2908B3F}"/>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577FBDEC-501B-7BA6-7110-A98B1DE20AF4}"/>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Geometrie</a:t>
            </a:r>
          </a:p>
        </p:txBody>
      </p:sp>
      <p:sp>
        <p:nvSpPr>
          <p:cNvPr id="7" name="Abgerundetes Rechteck 6">
            <a:extLst>
              <a:ext uri="{FF2B5EF4-FFF2-40B4-BE49-F238E27FC236}">
                <a16:creationId xmlns:a16="http://schemas.microsoft.com/office/drawing/2014/main" id="{FB22057C-E978-40E5-6FED-64D5B43F5B5D}"/>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973B2E5E-B068-BFF2-40E3-941EE3E6D7FE}"/>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0246B4C2-F6CE-25B9-F09E-C1A5B7E73ED5}"/>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1C656123-5604-4B63-13C4-A8E601AE33A0}"/>
              </a:ext>
            </a:extLst>
          </p:cNvPr>
          <p:cNvSpPr/>
          <p:nvPr/>
        </p:nvSpPr>
        <p:spPr>
          <a:xfrm>
            <a:off x="839416" y="1176974"/>
            <a:ext cx="358067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t>Räumliches Vorstellungsvermögen entwickeln (Wege gehen und beschreiben, Raum-Lage-Beziehungen beschreiben und darstellen: rechts, links, oben, unten) </a:t>
            </a:r>
          </a:p>
          <a:p>
            <a:pPr algn="ctr"/>
            <a:r>
              <a:rPr lang="de-DE" sz="1600" dirty="0"/>
              <a:t>Ebene geometrische Figuren</a:t>
            </a:r>
          </a:p>
          <a:p>
            <a:pPr algn="ctr"/>
            <a:r>
              <a:rPr lang="de-DE" sz="1600" dirty="0"/>
              <a:t>(Quadrat, Rechteck, Dreieck, Kreis)</a:t>
            </a:r>
          </a:p>
          <a:p>
            <a:pPr algn="ctr"/>
            <a:r>
              <a:rPr lang="de-DE" sz="1600" dirty="0"/>
              <a:t>Geometrische Körper und ihre Eigenschaften: Würfel, Quader, Kugel, </a:t>
            </a:r>
            <a:r>
              <a:rPr lang="de-DE" sz="1600" dirty="0">
                <a:solidFill>
                  <a:schemeClr val="accent1"/>
                </a:solidFill>
              </a:rPr>
              <a:t>Zylinder</a:t>
            </a:r>
          </a:p>
          <a:p>
            <a:pPr algn="ctr"/>
            <a:r>
              <a:rPr lang="de-DE" sz="1600" dirty="0">
                <a:solidFill>
                  <a:schemeClr val="accent1"/>
                </a:solidFill>
              </a:rPr>
              <a:t>Würfelgebäude </a:t>
            </a:r>
          </a:p>
          <a:p>
            <a:pPr algn="ctr"/>
            <a:r>
              <a:rPr lang="de-DE" sz="1600" dirty="0">
                <a:solidFill>
                  <a:schemeClr val="accent1"/>
                </a:solidFill>
              </a:rPr>
              <a:t>Baupläne</a:t>
            </a:r>
          </a:p>
          <a:p>
            <a:pPr algn="ctr"/>
            <a:r>
              <a:rPr lang="de-DE" sz="1600" dirty="0">
                <a:solidFill>
                  <a:schemeClr val="tx1"/>
                </a:solidFill>
              </a:rPr>
              <a:t>Geometrische Muster</a:t>
            </a:r>
          </a:p>
          <a:p>
            <a:pPr algn="ctr"/>
            <a:r>
              <a:rPr lang="de-DE" sz="1600" dirty="0">
                <a:solidFill>
                  <a:schemeClr val="accent1"/>
                </a:solidFill>
              </a:rPr>
              <a:t>Erkennen und Herstellen symmetrischer Figuren</a:t>
            </a:r>
          </a:p>
          <a:p>
            <a:pPr algn="ctr"/>
            <a:r>
              <a:rPr lang="de-DE" sz="1600" dirty="0">
                <a:solidFill>
                  <a:schemeClr val="tx1"/>
                </a:solidFill>
              </a:rPr>
              <a:t>Freihandzeichnen</a:t>
            </a:r>
          </a:p>
          <a:p>
            <a:pPr algn="ctr"/>
            <a:r>
              <a:rPr lang="de-DE" sz="1600" dirty="0">
                <a:solidFill>
                  <a:schemeClr val="accent1"/>
                </a:solidFill>
              </a:rPr>
              <a:t>Zeichnen mit dem Lineal</a:t>
            </a:r>
            <a:endParaRPr lang="de-DE" dirty="0">
              <a:solidFill>
                <a:schemeClr val="tx1"/>
              </a:solidFill>
            </a:endParaRPr>
          </a:p>
        </p:txBody>
      </p:sp>
      <p:sp>
        <p:nvSpPr>
          <p:cNvPr id="16" name="Abgerundetes Rechteck 15">
            <a:extLst>
              <a:ext uri="{FF2B5EF4-FFF2-40B4-BE49-F238E27FC236}">
                <a16:creationId xmlns:a16="http://schemas.microsoft.com/office/drawing/2014/main" id="{09621154-2CF2-B71C-5113-FE2F79314FA0}"/>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Freihandzeichnen von Figuren (Kreis, Dreieck, Quadrat, Rechteck), </a:t>
            </a:r>
          </a:p>
          <a:p>
            <a:pPr algn="ctr"/>
            <a:r>
              <a:rPr lang="de-DE" dirty="0"/>
              <a:t>Kl.1/2: Nach- oder Auslegen von Mustern und Figuren</a:t>
            </a:r>
          </a:p>
          <a:p>
            <a:pPr algn="ctr"/>
            <a:r>
              <a:rPr lang="de-DE" dirty="0">
                <a:solidFill>
                  <a:schemeClr val="accent1"/>
                </a:solidFill>
              </a:rPr>
              <a:t>Fachbegriffe: Kante, Seite, Ecke</a:t>
            </a:r>
          </a:p>
          <a:p>
            <a:pPr algn="ctr"/>
            <a:r>
              <a:rPr lang="de-DE" dirty="0">
                <a:solidFill>
                  <a:schemeClr val="accent1"/>
                </a:solidFill>
              </a:rPr>
              <a:t>Körper und Figuren als Lerntheke, Lapbook zur Faltsymmetrie, Wege im Schulgebäude kennen (links, rechts etc.), Begriffe der Lage</a:t>
            </a:r>
          </a:p>
        </p:txBody>
      </p:sp>
      <p:sp>
        <p:nvSpPr>
          <p:cNvPr id="17" name="Abgerundetes Rechteck 16">
            <a:extLst>
              <a:ext uri="{FF2B5EF4-FFF2-40B4-BE49-F238E27FC236}">
                <a16:creationId xmlns:a16="http://schemas.microsoft.com/office/drawing/2014/main" id="{7243C63D-ADBC-0F77-2328-332092A180DB}"/>
              </a:ext>
            </a:extLst>
          </p:cNvPr>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Wortspeicher, Geobrett, Bauen mit geometrischen Körpern, Lernecke, Forscherheft, Rechenkonferenz in PA/GA</a:t>
            </a:r>
          </a:p>
        </p:txBody>
      </p:sp>
      <p:sp>
        <p:nvSpPr>
          <p:cNvPr id="18" name="Abgerundetes Rechteck 17">
            <a:extLst>
              <a:ext uri="{FF2B5EF4-FFF2-40B4-BE49-F238E27FC236}">
                <a16:creationId xmlns:a16="http://schemas.microsoft.com/office/drawing/2014/main" id="{A5C1FF90-2F5C-465C-0770-CA6A58A0DE68}"/>
              </a:ext>
            </a:extLst>
          </p:cNvPr>
          <p:cNvSpPr/>
          <p:nvPr/>
        </p:nvSpPr>
        <p:spPr>
          <a:xfrm>
            <a:off x="9696400" y="1176974"/>
            <a:ext cx="2232248"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Labyrinthe, Wegepläne, Faltpapier, Geobrett, geometrische Körper und Figuren, Legematerial, Fotokartei, Materialien zum Musterlegen, Lineal, Bauklötze, Spiegel, Tangram, Baupläne von Würfelgebäuden</a:t>
            </a:r>
          </a:p>
        </p:txBody>
      </p:sp>
    </p:spTree>
    <p:extLst>
      <p:ext uri="{BB962C8B-B14F-4D97-AF65-F5344CB8AC3E}">
        <p14:creationId xmlns:p14="http://schemas.microsoft.com/office/powerpoint/2010/main" val="3399152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A6A67-F690-9F40-B073-999CF3206E41}"/>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FE64D02A-C5CB-B66C-07D0-EAFA0FC75D83}"/>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a:extLst>
              <a:ext uri="{FF2B5EF4-FFF2-40B4-BE49-F238E27FC236}">
                <a16:creationId xmlns:a16="http://schemas.microsoft.com/office/drawing/2014/main" id="{BD274F42-EDD3-AEFF-4209-9EB08E2722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4D491916-A8F9-5015-AE96-8526650613D2}"/>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15D6AB5F-71EF-DDA8-19F1-B19C6593E954}"/>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Daten, Zufall und Kombinatorik</a:t>
            </a:r>
          </a:p>
        </p:txBody>
      </p:sp>
      <p:sp>
        <p:nvSpPr>
          <p:cNvPr id="7" name="Abgerundetes Rechteck 6">
            <a:extLst>
              <a:ext uri="{FF2B5EF4-FFF2-40B4-BE49-F238E27FC236}">
                <a16:creationId xmlns:a16="http://schemas.microsoft.com/office/drawing/2014/main" id="{36BE896E-50ED-EC06-F144-CCCEB579B287}"/>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7048B55D-34A9-44F1-BFC5-574B03D4B3ED}"/>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A5FCDC93-5BD0-62AB-70DC-826FA2EDAF95}"/>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3ED7448D-86C1-F05F-FC85-C962DF0B1EE6}"/>
              </a:ext>
            </a:extLst>
          </p:cNvPr>
          <p:cNvSpPr/>
          <p:nvPr/>
        </p:nvSpPr>
        <p:spPr>
          <a:xfrm>
            <a:off x="839416" y="1176974"/>
            <a:ext cx="358067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tx1"/>
                </a:solidFill>
              </a:rPr>
              <a:t>Sortieren, darstellen, erheben und bewerten von Daten im Rahmen des </a:t>
            </a:r>
          </a:p>
          <a:p>
            <a:pPr algn="ctr"/>
            <a:r>
              <a:rPr lang="de-DE" dirty="0">
                <a:solidFill>
                  <a:schemeClr val="tx1"/>
                </a:solidFill>
              </a:rPr>
              <a:t>Zahlenraums</a:t>
            </a:r>
          </a:p>
          <a:p>
            <a:pPr algn="ctr"/>
            <a:r>
              <a:rPr lang="de-DE" dirty="0">
                <a:solidFill>
                  <a:schemeClr val="tx1"/>
                </a:solidFill>
              </a:rPr>
              <a:t>Aus einfachen Tabellen und Schaubildern Informationen entnehmen</a:t>
            </a:r>
          </a:p>
          <a:p>
            <a:pPr algn="ctr"/>
            <a:r>
              <a:rPr lang="de-DE" dirty="0">
                <a:solidFill>
                  <a:schemeClr val="tx1"/>
                </a:solidFill>
              </a:rPr>
              <a:t>Einfache Zufallsexperimente schätzen und vergleichen</a:t>
            </a:r>
          </a:p>
          <a:p>
            <a:pPr algn="ctr"/>
            <a:r>
              <a:rPr lang="de-DE" dirty="0">
                <a:solidFill>
                  <a:schemeClr val="tx1"/>
                </a:solidFill>
              </a:rPr>
              <a:t>Lösen einfacherer kombinatorischer Fragestellungen durch Probieren</a:t>
            </a:r>
          </a:p>
          <a:p>
            <a:pPr algn="ctr"/>
            <a:endParaRPr lang="de-DE" dirty="0">
              <a:solidFill>
                <a:schemeClr val="tx1"/>
              </a:solidFill>
            </a:endParaRPr>
          </a:p>
        </p:txBody>
      </p:sp>
      <p:sp>
        <p:nvSpPr>
          <p:cNvPr id="16" name="Abgerundetes Rechteck 15">
            <a:extLst>
              <a:ext uri="{FF2B5EF4-FFF2-40B4-BE49-F238E27FC236}">
                <a16:creationId xmlns:a16="http://schemas.microsoft.com/office/drawing/2014/main" id="{47FDFF6F-AB06-4D59-7D95-DB90C32E0DD1}"/>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Kombinatorik von z.B. Eissorten, Türme mit bis zu 3 Farben</a:t>
            </a:r>
          </a:p>
          <a:p>
            <a:pPr algn="ctr"/>
            <a:r>
              <a:rPr lang="de-DE" dirty="0">
                <a:solidFill>
                  <a:schemeClr val="accent1"/>
                </a:solidFill>
              </a:rPr>
              <a:t>Tabelle, Baumdiagramm,</a:t>
            </a:r>
          </a:p>
          <a:p>
            <a:pPr algn="ctr"/>
            <a:r>
              <a:rPr lang="de-DE" dirty="0">
                <a:solidFill>
                  <a:schemeClr val="accent1"/>
                </a:solidFill>
              </a:rPr>
              <a:t>Einfache Zufallsexperimente durchführen </a:t>
            </a:r>
          </a:p>
        </p:txBody>
      </p:sp>
      <p:sp>
        <p:nvSpPr>
          <p:cNvPr id="17" name="Abgerundetes Rechteck 16">
            <a:extLst>
              <a:ext uri="{FF2B5EF4-FFF2-40B4-BE49-F238E27FC236}">
                <a16:creationId xmlns:a16="http://schemas.microsoft.com/office/drawing/2014/main" id="{0DE67E1D-0CF0-07F0-BECA-ED9CB71808CF}"/>
              </a:ext>
            </a:extLst>
          </p:cNvPr>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Glücksrad, Strichliste, Säulendiagramm, Farbkombinatorik, Tabellen geordnete Darstellungen von Kombinationen, Klassenumfrage, Zufallsexperimente</a:t>
            </a:r>
          </a:p>
        </p:txBody>
      </p:sp>
      <p:sp>
        <p:nvSpPr>
          <p:cNvPr id="18" name="Abgerundetes Rechteck 17">
            <a:extLst>
              <a:ext uri="{FF2B5EF4-FFF2-40B4-BE49-F238E27FC236}">
                <a16:creationId xmlns:a16="http://schemas.microsoft.com/office/drawing/2014/main" id="{A2F74867-9C59-CE87-A380-D7F69726FF07}"/>
              </a:ext>
            </a:extLst>
          </p:cNvPr>
          <p:cNvSpPr/>
          <p:nvPr/>
        </p:nvSpPr>
        <p:spPr>
          <a:xfrm>
            <a:off x="9582962" y="1176974"/>
            <a:ext cx="2345686"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Alltagsgegenstände, </a:t>
            </a:r>
          </a:p>
          <a:p>
            <a:pPr algn="ctr"/>
            <a:r>
              <a:rPr lang="de-DE" dirty="0"/>
              <a:t>Münzen, Steckwürfel, Würfel, Glücksräder, Legematerial, Perlen, Muggelsteine </a:t>
            </a:r>
          </a:p>
        </p:txBody>
      </p:sp>
    </p:spTree>
    <p:extLst>
      <p:ext uri="{BB962C8B-B14F-4D97-AF65-F5344CB8AC3E}">
        <p14:creationId xmlns:p14="http://schemas.microsoft.com/office/powerpoint/2010/main" val="86507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6FA1D-32FC-E1B0-45C1-4D6A0BA5EBBE}"/>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B3E10684-BBB4-1566-BBEF-75EAFBD94CF3}"/>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3</a:t>
            </a:r>
          </a:p>
        </p:txBody>
      </p:sp>
      <p:pic>
        <p:nvPicPr>
          <p:cNvPr id="4" name="Grafik 3">
            <a:extLst>
              <a:ext uri="{FF2B5EF4-FFF2-40B4-BE49-F238E27FC236}">
                <a16:creationId xmlns:a16="http://schemas.microsoft.com/office/drawing/2014/main" id="{8D5FA720-616A-7BD9-ECDC-B9030A9596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D3CA0431-D764-A20D-0FAB-5B3FE4DB93A2}"/>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D3A03FC7-66A0-50CA-D478-F3967CC309CE}"/>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Zahlbegriff</a:t>
            </a:r>
          </a:p>
        </p:txBody>
      </p:sp>
      <p:sp>
        <p:nvSpPr>
          <p:cNvPr id="7" name="Abgerundetes Rechteck 6">
            <a:extLst>
              <a:ext uri="{FF2B5EF4-FFF2-40B4-BE49-F238E27FC236}">
                <a16:creationId xmlns:a16="http://schemas.microsoft.com/office/drawing/2014/main" id="{33FBD8AF-A5C9-4E16-BD95-125BB9163E3F}"/>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AACD6D26-466A-B8E3-785E-76FD417392F1}"/>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C78E5B12-1B99-5DA9-6182-86FAA58F5FA2}"/>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1" name="Abgerundetes Rechteck 10">
            <a:extLst>
              <a:ext uri="{FF2B5EF4-FFF2-40B4-BE49-F238E27FC236}">
                <a16:creationId xmlns:a16="http://schemas.microsoft.com/office/drawing/2014/main" id="{6A42D37E-B267-6129-5CDD-C5E7C102C546}"/>
              </a:ext>
            </a:extLst>
          </p:cNvPr>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de-DE" dirty="0">
                <a:solidFill>
                  <a:schemeClr val="tx1"/>
                </a:solidFill>
              </a:rPr>
              <a:t>Wiederholung Grundwissen im Zahlenraum bis 100, erklären und nutzen des dezimalen Stellenwertsystems </a:t>
            </a:r>
          </a:p>
          <a:p>
            <a:r>
              <a:rPr lang="de-DE" dirty="0">
                <a:solidFill>
                  <a:schemeClr val="tx1"/>
                </a:solidFill>
              </a:rPr>
              <a:t>Zahlen bis 1000:</a:t>
            </a:r>
          </a:p>
          <a:p>
            <a:r>
              <a:rPr lang="de-DE" i="1" dirty="0">
                <a:solidFill>
                  <a:schemeClr val="tx1"/>
                </a:solidFill>
              </a:rPr>
              <a:t>flexibel Zählen, darstellen von Zahlen und Mengen, Anzahlen erfassen, ordnen, vergleichen und zerlegen von Zahlen, nutzen die dekadische Struktur beim Darstellen von Mengen bis 1000, erkennen von Mustern in Zahlenfolgen und deren Fortsetzung</a:t>
            </a:r>
          </a:p>
          <a:p>
            <a:endParaRPr lang="de-DE" dirty="0">
              <a:solidFill>
                <a:schemeClr val="tx1"/>
              </a:solidFill>
            </a:endParaRPr>
          </a:p>
          <a:p>
            <a:pPr algn="ctr"/>
            <a:endParaRPr lang="de-DE" dirty="0">
              <a:solidFill>
                <a:schemeClr val="tx1"/>
              </a:solidFill>
            </a:endParaRPr>
          </a:p>
        </p:txBody>
      </p:sp>
      <p:sp>
        <p:nvSpPr>
          <p:cNvPr id="12" name="Abgerundetes Rechteck 11">
            <a:extLst>
              <a:ext uri="{FF2B5EF4-FFF2-40B4-BE49-F238E27FC236}">
                <a16:creationId xmlns:a16="http://schemas.microsoft.com/office/drawing/2014/main" id="{6DA6A5C3-9D03-4CAC-C7F2-AFB2DC7BA408}"/>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kariertes Heft in Lineatur 5 oder 7 </a:t>
            </a:r>
          </a:p>
          <a:p>
            <a:pPr algn="ctr"/>
            <a:r>
              <a:rPr lang="de-DE" dirty="0"/>
              <a:t>(abhängig vom graphomotorischen Können der Kinder)</a:t>
            </a:r>
          </a:p>
          <a:p>
            <a:pPr algn="ctr"/>
            <a:endParaRPr lang="de-DE" u="sng" dirty="0"/>
          </a:p>
          <a:p>
            <a:pPr algn="ctr"/>
            <a:endParaRPr lang="de-DE" u="sng" dirty="0"/>
          </a:p>
        </p:txBody>
      </p:sp>
      <p:sp>
        <p:nvSpPr>
          <p:cNvPr id="13" name="Abgerundetes Rechteck 12">
            <a:extLst>
              <a:ext uri="{FF2B5EF4-FFF2-40B4-BE49-F238E27FC236}">
                <a16:creationId xmlns:a16="http://schemas.microsoft.com/office/drawing/2014/main" id="{D56C1086-0CFA-9212-52AA-6B13BBAB1450}"/>
              </a:ext>
            </a:extLst>
          </p:cNvPr>
          <p:cNvSpPr/>
          <p:nvPr/>
        </p:nvSpPr>
        <p:spPr>
          <a:xfrm>
            <a:off x="7145542" y="1176974"/>
            <a:ext cx="237626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 Anton, Schätzglas, Zahl der Woche, Sprachspeicher </a:t>
            </a:r>
          </a:p>
        </p:txBody>
      </p:sp>
      <p:sp>
        <p:nvSpPr>
          <p:cNvPr id="14" name="Abgerundetes Rechteck 13">
            <a:extLst>
              <a:ext uri="{FF2B5EF4-FFF2-40B4-BE49-F238E27FC236}">
                <a16:creationId xmlns:a16="http://schemas.microsoft.com/office/drawing/2014/main" id="{7B20AF93-376A-7534-955E-57481022D782}"/>
              </a:ext>
            </a:extLst>
          </p:cNvPr>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dirty="0"/>
          </a:p>
          <a:p>
            <a:pPr algn="ctr"/>
            <a:r>
              <a:rPr lang="de-DE" dirty="0"/>
              <a:t>Materialien: Muggelsteine, kariertes,  Zahlenstrahl, Stellenwerttafel, Gegenstände bündeln (z.B. Büroklammern)</a:t>
            </a:r>
          </a:p>
        </p:txBody>
      </p:sp>
    </p:spTree>
    <p:extLst>
      <p:ext uri="{BB962C8B-B14F-4D97-AF65-F5344CB8AC3E}">
        <p14:creationId xmlns:p14="http://schemas.microsoft.com/office/powerpoint/2010/main" val="3353274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71E48-1A1E-32AA-2E2A-132260F8D2A0}"/>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08868434-038E-1418-1296-50F7CDAAFBB5}"/>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3</a:t>
            </a:r>
          </a:p>
        </p:txBody>
      </p:sp>
      <p:pic>
        <p:nvPicPr>
          <p:cNvPr id="4" name="Grafik 3">
            <a:extLst>
              <a:ext uri="{FF2B5EF4-FFF2-40B4-BE49-F238E27FC236}">
                <a16:creationId xmlns:a16="http://schemas.microsoft.com/office/drawing/2014/main" id="{4E85629B-F591-FAA6-8F49-FEFA87EA7F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6B9B4E06-B7BB-318C-FF93-171F2CFE0A6D}"/>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BF6905A3-B677-75B6-E609-091E16A45F98}"/>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Rechenoperationen</a:t>
            </a:r>
          </a:p>
        </p:txBody>
      </p:sp>
      <p:sp>
        <p:nvSpPr>
          <p:cNvPr id="7" name="Abgerundetes Rechteck 6">
            <a:extLst>
              <a:ext uri="{FF2B5EF4-FFF2-40B4-BE49-F238E27FC236}">
                <a16:creationId xmlns:a16="http://schemas.microsoft.com/office/drawing/2014/main" id="{DE827453-0716-3911-B61B-884A6DF57EC5}"/>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Beispiele</a:t>
            </a:r>
          </a:p>
        </p:txBody>
      </p:sp>
      <p:sp>
        <p:nvSpPr>
          <p:cNvPr id="8" name="Abgerundetes Rechteck 7">
            <a:extLst>
              <a:ext uri="{FF2B5EF4-FFF2-40B4-BE49-F238E27FC236}">
                <a16:creationId xmlns:a16="http://schemas.microsoft.com/office/drawing/2014/main" id="{FC330429-CCA2-9E4B-C95C-D9033CCD9F39}"/>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17406F07-4022-8AC9-2DB9-42363D11DF16}"/>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601A8974-40E8-D486-14E6-A98F70B42CD1}"/>
              </a:ext>
            </a:extLst>
          </p:cNvPr>
          <p:cNvSpPr/>
          <p:nvPr/>
        </p:nvSpPr>
        <p:spPr>
          <a:xfrm>
            <a:off x="839416" y="1176974"/>
            <a:ext cx="3580674"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Zahlen zerlegen und vergleichen bis 1000</a:t>
            </a:r>
          </a:p>
          <a:p>
            <a:pPr algn="ctr"/>
            <a:r>
              <a:rPr lang="de-DE" dirty="0"/>
              <a:t>Nutzen alle vier Grundrechenarten flexibel</a:t>
            </a:r>
          </a:p>
          <a:p>
            <a:pPr algn="ctr"/>
            <a:r>
              <a:rPr lang="de-DE" dirty="0"/>
              <a:t>(verschiedene Rechenstrategien) Halbschriftliche Addition, Subtraktion, Multiplikation, Division im Zahlenraum bis 1000,</a:t>
            </a:r>
          </a:p>
          <a:p>
            <a:pPr algn="ctr"/>
            <a:r>
              <a:rPr lang="de-DE" dirty="0">
                <a:solidFill>
                  <a:schemeClr val="tx1"/>
                </a:solidFill>
              </a:rPr>
              <a:t>Schriftliche Addition und Subtraktion</a:t>
            </a:r>
          </a:p>
          <a:p>
            <a:pPr algn="ctr"/>
            <a:r>
              <a:rPr lang="de-DE" dirty="0">
                <a:solidFill>
                  <a:schemeClr val="tx1"/>
                </a:solidFill>
              </a:rPr>
              <a:t>1·1 Aufgaben automatisieren</a:t>
            </a:r>
          </a:p>
          <a:p>
            <a:pPr algn="ctr"/>
            <a:r>
              <a:rPr lang="de-DE" dirty="0">
                <a:solidFill>
                  <a:schemeClr val="tx1"/>
                </a:solidFill>
              </a:rPr>
              <a:t>Beschreiben, vergleichen und bewerten von Rechenwegen</a:t>
            </a:r>
          </a:p>
          <a:p>
            <a:pPr algn="ctr"/>
            <a:r>
              <a:rPr lang="de-DE" dirty="0">
                <a:solidFill>
                  <a:schemeClr val="tx1"/>
                </a:solidFill>
              </a:rPr>
              <a:t>Rechenvorteile nutzen</a:t>
            </a:r>
          </a:p>
          <a:p>
            <a:pPr algn="ctr"/>
            <a:endParaRPr lang="de-DE" dirty="0">
              <a:solidFill>
                <a:schemeClr val="accent1"/>
              </a:solidFill>
            </a:endParaRPr>
          </a:p>
        </p:txBody>
      </p:sp>
      <p:sp>
        <p:nvSpPr>
          <p:cNvPr id="16" name="Abgerundetes Rechteck 15">
            <a:extLst>
              <a:ext uri="{FF2B5EF4-FFF2-40B4-BE49-F238E27FC236}">
                <a16:creationId xmlns:a16="http://schemas.microsoft.com/office/drawing/2014/main" id="{29757676-81B8-9431-10D5-280C61C55713}"/>
              </a:ext>
            </a:extLst>
          </p:cNvPr>
          <p:cNvSpPr/>
          <p:nvPr/>
        </p:nvSpPr>
        <p:spPr>
          <a:xfrm>
            <a:off x="4594684" y="1176974"/>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solidFill>
                  <a:schemeClr val="tx1"/>
                </a:solidFill>
              </a:rPr>
              <a:t>Kopfrechnen – regelmäßige Angebote, </a:t>
            </a:r>
          </a:p>
          <a:p>
            <a:pPr algn="ctr"/>
            <a:r>
              <a:rPr lang="de-DE" sz="1600" dirty="0">
                <a:solidFill>
                  <a:schemeClr val="tx1"/>
                </a:solidFill>
              </a:rPr>
              <a:t>Festes 1·1 Training,</a:t>
            </a:r>
          </a:p>
          <a:p>
            <a:pPr algn="ctr"/>
            <a:r>
              <a:rPr lang="de-DE" sz="1600" dirty="0">
                <a:solidFill>
                  <a:schemeClr val="tx1"/>
                </a:solidFill>
              </a:rPr>
              <a:t>Stellenwerte nach Montessori in den Farben grün (Tausender), rot (Hunderter), blau (Zehner), grün (Einer)</a:t>
            </a:r>
          </a:p>
          <a:p>
            <a:pPr algn="ctr"/>
            <a:r>
              <a:rPr lang="de-DE" sz="1600" dirty="0">
                <a:solidFill>
                  <a:schemeClr val="tx1"/>
                </a:solidFill>
              </a:rPr>
              <a:t>Unterschiedliche Rechenwege werden angeboten und die SuS wählen individuell einen Rechenweg aus</a:t>
            </a:r>
          </a:p>
          <a:p>
            <a:pPr algn="ctr"/>
            <a:r>
              <a:rPr lang="de-DE" sz="1600" dirty="0">
                <a:solidFill>
                  <a:schemeClr val="tx1"/>
                </a:solidFill>
              </a:rPr>
              <a:t>Bei der Division mit Rest müssen die Lehrwerke in Bezug auf die Schreibweise korrigiert werden (50:8=6+(2:8))</a:t>
            </a:r>
          </a:p>
        </p:txBody>
      </p:sp>
      <p:sp>
        <p:nvSpPr>
          <p:cNvPr id="17" name="Abgerundetes Rechteck 16">
            <a:extLst>
              <a:ext uri="{FF2B5EF4-FFF2-40B4-BE49-F238E27FC236}">
                <a16:creationId xmlns:a16="http://schemas.microsoft.com/office/drawing/2014/main" id="{0D83B6BC-12B0-5C8C-8B66-90860B27AC92}"/>
              </a:ext>
            </a:extLst>
          </p:cNvPr>
          <p:cNvSpPr/>
          <p:nvPr/>
        </p:nvSpPr>
        <p:spPr>
          <a:xfrm>
            <a:off x="7145542" y="1176974"/>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Rechenmauern, Sprachspeicher, Aufgabenfamilien, Kopfrechnen, Würfelrechnen, Mathekonferenz </a:t>
            </a:r>
          </a:p>
        </p:txBody>
      </p:sp>
      <p:sp>
        <p:nvSpPr>
          <p:cNvPr id="18" name="Abgerundetes Rechteck 17">
            <a:extLst>
              <a:ext uri="{FF2B5EF4-FFF2-40B4-BE49-F238E27FC236}">
                <a16:creationId xmlns:a16="http://schemas.microsoft.com/office/drawing/2014/main" id="{B8FAD134-4B92-F6F3-564E-B229592D2476}"/>
              </a:ext>
            </a:extLst>
          </p:cNvPr>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Materialien: </a:t>
            </a:r>
          </a:p>
          <a:p>
            <a:pPr algn="ctr"/>
            <a:r>
              <a:rPr lang="de-DE" dirty="0"/>
              <a:t>Dienesmaterial,  Zahlenstrahl / Rechenstrich</a:t>
            </a:r>
          </a:p>
        </p:txBody>
      </p:sp>
    </p:spTree>
    <p:extLst>
      <p:ext uri="{BB962C8B-B14F-4D97-AF65-F5344CB8AC3E}">
        <p14:creationId xmlns:p14="http://schemas.microsoft.com/office/powerpoint/2010/main" val="243005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481A5-9F56-5144-ADEF-23D9368FD0F1}"/>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7CC95A64-863F-47F8-6C2E-D04911F78830}"/>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3</a:t>
            </a:r>
          </a:p>
        </p:txBody>
      </p:sp>
      <p:pic>
        <p:nvPicPr>
          <p:cNvPr id="4" name="Grafik 3">
            <a:extLst>
              <a:ext uri="{FF2B5EF4-FFF2-40B4-BE49-F238E27FC236}">
                <a16:creationId xmlns:a16="http://schemas.microsoft.com/office/drawing/2014/main" id="{9538DD45-4400-0557-6574-B0000129FD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43C60D03-00B1-5463-7133-20E59939744B}"/>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6C4832E6-A907-C87F-DD82-0D65AAC0B657}"/>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Rechnen in Kontexten</a:t>
            </a:r>
          </a:p>
        </p:txBody>
      </p:sp>
      <p:sp>
        <p:nvSpPr>
          <p:cNvPr id="7" name="Abgerundetes Rechteck 6">
            <a:extLst>
              <a:ext uri="{FF2B5EF4-FFF2-40B4-BE49-F238E27FC236}">
                <a16:creationId xmlns:a16="http://schemas.microsoft.com/office/drawing/2014/main" id="{89194802-1515-811B-0B4E-3E3DC844AFA2}"/>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5B876BBE-6DD9-ECF6-DF6D-C8F1639E2D1B}"/>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B21197A1-647E-5E9F-F8AA-4849454076BA}"/>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9C2520B2-B889-DB6A-34C0-308BCB09DA22}"/>
              </a:ext>
            </a:extLst>
          </p:cNvPr>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Rechengeschichten erzählen, Fragen zu Sachsituationen entwickeln und beantworten </a:t>
            </a:r>
          </a:p>
          <a:p>
            <a:pPr algn="ctr"/>
            <a:r>
              <a:rPr lang="de-DE" dirty="0">
                <a:solidFill>
                  <a:schemeClr val="tx1"/>
                </a:solidFill>
              </a:rPr>
              <a:t>Relevante Daten aus Texten, Tabellen und Bildern entnehmen</a:t>
            </a:r>
          </a:p>
          <a:p>
            <a:pPr algn="ctr"/>
            <a:r>
              <a:rPr lang="de-DE" dirty="0">
                <a:solidFill>
                  <a:schemeClr val="tx1"/>
                </a:solidFill>
              </a:rPr>
              <a:t>Problemlösende Strategien nutzen</a:t>
            </a:r>
          </a:p>
          <a:p>
            <a:pPr algn="ctr"/>
            <a:r>
              <a:rPr lang="de-DE" dirty="0">
                <a:solidFill>
                  <a:schemeClr val="tx1"/>
                </a:solidFill>
              </a:rPr>
              <a:t>Überprüfen Ergebnisse auf ihre Sinnhaftigkeit </a:t>
            </a:r>
          </a:p>
        </p:txBody>
      </p:sp>
      <p:sp>
        <p:nvSpPr>
          <p:cNvPr id="16" name="Abgerundetes Rechteck 15">
            <a:extLst>
              <a:ext uri="{FF2B5EF4-FFF2-40B4-BE49-F238E27FC236}">
                <a16:creationId xmlns:a16="http://schemas.microsoft.com/office/drawing/2014/main" id="{D0FCE93E-6F56-698D-41C0-3C018C5BE7D6}"/>
              </a:ext>
            </a:extLst>
          </p:cNvPr>
          <p:cNvSpPr/>
          <p:nvPr/>
        </p:nvSpPr>
        <p:spPr>
          <a:xfrm>
            <a:off x="4594684" y="1176974"/>
            <a:ext cx="2262826" cy="56245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Alltagsbezogene Rechengeschichten,</a:t>
            </a:r>
          </a:p>
          <a:p>
            <a:pPr algn="ctr"/>
            <a:r>
              <a:rPr lang="de-DE" dirty="0"/>
              <a:t>Problemhaltige Sachaufgaben (Fermi-Aufgaben) </a:t>
            </a:r>
          </a:p>
        </p:txBody>
      </p:sp>
      <p:sp>
        <p:nvSpPr>
          <p:cNvPr id="17" name="Abgerundetes Rechteck 16">
            <a:extLst>
              <a:ext uri="{FF2B5EF4-FFF2-40B4-BE49-F238E27FC236}">
                <a16:creationId xmlns:a16="http://schemas.microsoft.com/office/drawing/2014/main" id="{3EEDEA76-A19A-90DF-E200-375BBDA2C420}"/>
              </a:ext>
            </a:extLst>
          </p:cNvPr>
          <p:cNvSpPr/>
          <p:nvPr/>
        </p:nvSpPr>
        <p:spPr>
          <a:xfrm>
            <a:off x="7145542" y="1176974"/>
            <a:ext cx="237626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Forscherheft, Mathekonferenz, Sachgeschichten,  Knobelaufgaben, Sprachspeicher für Darstellungsformen</a:t>
            </a:r>
          </a:p>
        </p:txBody>
      </p:sp>
      <p:sp>
        <p:nvSpPr>
          <p:cNvPr id="18" name="Abgerundetes Rechteck 17">
            <a:extLst>
              <a:ext uri="{FF2B5EF4-FFF2-40B4-BE49-F238E27FC236}">
                <a16:creationId xmlns:a16="http://schemas.microsoft.com/office/drawing/2014/main" id="{A9FBF661-9C61-6A3A-F11D-1BE125F22D58}"/>
              </a:ext>
            </a:extLst>
          </p:cNvPr>
          <p:cNvSpPr/>
          <p:nvPr/>
        </p:nvSpPr>
        <p:spPr>
          <a:xfrm>
            <a:off x="9696400" y="1176974"/>
            <a:ext cx="2232248"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a:t>
            </a:r>
          </a:p>
          <a:p>
            <a:pPr algn="ctr"/>
            <a:r>
              <a:rPr lang="de-DE" dirty="0"/>
              <a:t>Bildmaterial, Fotokartei, themenspezifische Hilfsmittel (z.B. Maßband, Waage)</a:t>
            </a:r>
          </a:p>
        </p:txBody>
      </p:sp>
    </p:spTree>
    <p:extLst>
      <p:ext uri="{BB962C8B-B14F-4D97-AF65-F5344CB8AC3E}">
        <p14:creationId xmlns:p14="http://schemas.microsoft.com/office/powerpoint/2010/main" val="2003887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061F2-A8F4-C8BD-3FAA-98B3CBE67469}"/>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A21F5480-DA7A-7F49-6835-023A7E781333}"/>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4</a:t>
            </a:r>
          </a:p>
        </p:txBody>
      </p:sp>
      <p:pic>
        <p:nvPicPr>
          <p:cNvPr id="4" name="Grafik 3">
            <a:extLst>
              <a:ext uri="{FF2B5EF4-FFF2-40B4-BE49-F238E27FC236}">
                <a16:creationId xmlns:a16="http://schemas.microsoft.com/office/drawing/2014/main" id="{FA6413DE-1FD8-EA49-2BC5-B868D510E5A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0F2996F7-7A4E-FD7D-4C03-0DFA245F628E}"/>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70B4998D-D50F-1A36-90C7-BDB38842A0F0}"/>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Zahlbegriff</a:t>
            </a:r>
          </a:p>
        </p:txBody>
      </p:sp>
      <p:sp>
        <p:nvSpPr>
          <p:cNvPr id="7" name="Abgerundetes Rechteck 6">
            <a:extLst>
              <a:ext uri="{FF2B5EF4-FFF2-40B4-BE49-F238E27FC236}">
                <a16:creationId xmlns:a16="http://schemas.microsoft.com/office/drawing/2014/main" id="{C9284902-D3E6-76F7-DA51-52C34A091F39}"/>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75329099-3B48-B67C-147E-CCFA64603040}"/>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AFB70314-5317-3B9A-AC41-D137663006E3}"/>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1" name="Abgerundetes Rechteck 10">
            <a:extLst>
              <a:ext uri="{FF2B5EF4-FFF2-40B4-BE49-F238E27FC236}">
                <a16:creationId xmlns:a16="http://schemas.microsoft.com/office/drawing/2014/main" id="{5E5F77BC-FEE6-420F-D7EC-7EA08BDE417B}"/>
              </a:ext>
            </a:extLst>
          </p:cNvPr>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de-DE" dirty="0">
                <a:solidFill>
                  <a:schemeClr val="tx1"/>
                </a:solidFill>
              </a:rPr>
              <a:t>Wiederholung Grundwissen im Zahlenraum bis 1000, erklären und nutzen des dezimalen Stellenwertsystems </a:t>
            </a:r>
          </a:p>
          <a:p>
            <a:r>
              <a:rPr lang="de-DE" dirty="0">
                <a:solidFill>
                  <a:schemeClr val="tx1"/>
                </a:solidFill>
              </a:rPr>
              <a:t>Zahlen bis 1 000 000:</a:t>
            </a:r>
          </a:p>
          <a:p>
            <a:r>
              <a:rPr lang="de-DE" i="1" dirty="0">
                <a:solidFill>
                  <a:schemeClr val="tx1"/>
                </a:solidFill>
              </a:rPr>
              <a:t>flexibel Zählen, darstellen von Zahlen und Mengen, Anzahlen erfassen, ordnen, vergleichen und zerlegen von Zahlen, nutzen die dekadische Struktur beim Darstellen von Mengen bis 1 000 000, erkennen von Mustern in Zahlenfolgen und deren Fortsetzung</a:t>
            </a:r>
          </a:p>
          <a:p>
            <a:endParaRPr lang="de-DE" dirty="0">
              <a:solidFill>
                <a:schemeClr val="tx1"/>
              </a:solidFill>
            </a:endParaRPr>
          </a:p>
          <a:p>
            <a:pPr algn="ctr"/>
            <a:endParaRPr lang="de-DE" dirty="0">
              <a:solidFill>
                <a:schemeClr val="tx1"/>
              </a:solidFill>
            </a:endParaRPr>
          </a:p>
        </p:txBody>
      </p:sp>
      <p:sp>
        <p:nvSpPr>
          <p:cNvPr id="12" name="Abgerundetes Rechteck 11">
            <a:extLst>
              <a:ext uri="{FF2B5EF4-FFF2-40B4-BE49-F238E27FC236}">
                <a16:creationId xmlns:a16="http://schemas.microsoft.com/office/drawing/2014/main" id="{CE211E17-196D-FB78-F041-53B69F48994C}"/>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kariertes Heft in Lineatur 5, in Vorbereitung auf die weiterführende Schule im Heft schreiben</a:t>
            </a:r>
            <a:endParaRPr lang="de-DE" u="sng" dirty="0"/>
          </a:p>
        </p:txBody>
      </p:sp>
      <p:sp>
        <p:nvSpPr>
          <p:cNvPr id="13" name="Abgerundetes Rechteck 12">
            <a:extLst>
              <a:ext uri="{FF2B5EF4-FFF2-40B4-BE49-F238E27FC236}">
                <a16:creationId xmlns:a16="http://schemas.microsoft.com/office/drawing/2014/main" id="{D6D5739B-A0FA-B45C-632E-FF086A04235E}"/>
              </a:ext>
            </a:extLst>
          </p:cNvPr>
          <p:cNvSpPr/>
          <p:nvPr/>
        </p:nvSpPr>
        <p:spPr>
          <a:xfrm>
            <a:off x="7157940" y="1136754"/>
            <a:ext cx="237626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 Anton, Schätzglas, Zahl der Woche, Sprachspeicher,</a:t>
            </a:r>
          </a:p>
          <a:p>
            <a:pPr algn="ctr"/>
            <a:r>
              <a:rPr lang="de-DE" dirty="0"/>
              <a:t>Zahlen in der Lebenswelt</a:t>
            </a:r>
          </a:p>
          <a:p>
            <a:pPr algn="ctr"/>
            <a:endParaRPr lang="de-DE" dirty="0"/>
          </a:p>
        </p:txBody>
      </p:sp>
      <p:sp>
        <p:nvSpPr>
          <p:cNvPr id="14" name="Abgerundetes Rechteck 13">
            <a:extLst>
              <a:ext uri="{FF2B5EF4-FFF2-40B4-BE49-F238E27FC236}">
                <a16:creationId xmlns:a16="http://schemas.microsoft.com/office/drawing/2014/main" id="{8EAC769B-6160-5B25-7E1F-C035A4425CAA}"/>
              </a:ext>
            </a:extLst>
          </p:cNvPr>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dirty="0"/>
          </a:p>
          <a:p>
            <a:pPr algn="ctr"/>
            <a:r>
              <a:rPr lang="de-DE" dirty="0"/>
              <a:t>Materialien: Muggelsteine, Dienesmaterial,  Zahlenstrahl, Stellenwerttafel, </a:t>
            </a:r>
          </a:p>
          <a:p>
            <a:pPr algn="ctr"/>
            <a:r>
              <a:rPr lang="de-DE" dirty="0"/>
              <a:t>Wie viel ist eine Million von David Schwartz</a:t>
            </a:r>
          </a:p>
        </p:txBody>
      </p:sp>
      <p:sp>
        <p:nvSpPr>
          <p:cNvPr id="2" name="AutoShape 2">
            <a:extLst>
              <a:ext uri="{FF2B5EF4-FFF2-40B4-BE49-F238E27FC236}">
                <a16:creationId xmlns:a16="http://schemas.microsoft.com/office/drawing/2014/main" id="{9FC5432F-B45B-2AFD-7BBF-A84762E3D3F8}"/>
              </a:ext>
            </a:extLst>
          </p:cNvPr>
          <p:cNvSpPr>
            <a:spLocks noChangeAspect="1" noChangeArrowheads="1"/>
          </p:cNvSpPr>
          <p:nvPr/>
        </p:nvSpPr>
        <p:spPr bwMode="auto">
          <a:xfrm>
            <a:off x="5955998" y="323638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dirty="0"/>
          </a:p>
        </p:txBody>
      </p:sp>
      <p:pic>
        <p:nvPicPr>
          <p:cNvPr id="9" name="Grafik 8">
            <a:extLst>
              <a:ext uri="{FF2B5EF4-FFF2-40B4-BE49-F238E27FC236}">
                <a16:creationId xmlns:a16="http://schemas.microsoft.com/office/drawing/2014/main" id="{46B9714F-34E7-5360-82B5-B31A31BE48DA}"/>
              </a:ext>
            </a:extLst>
          </p:cNvPr>
          <p:cNvPicPr>
            <a:picLocks noChangeAspect="1"/>
          </p:cNvPicPr>
          <p:nvPr/>
        </p:nvPicPr>
        <p:blipFill>
          <a:blip r:embed="rId4"/>
          <a:stretch>
            <a:fillRect/>
          </a:stretch>
        </p:blipFill>
        <p:spPr>
          <a:xfrm>
            <a:off x="7562149" y="4725144"/>
            <a:ext cx="1543050" cy="1685925"/>
          </a:xfrm>
          <a:prstGeom prst="rect">
            <a:avLst/>
          </a:prstGeom>
        </p:spPr>
      </p:pic>
    </p:spTree>
    <p:extLst>
      <p:ext uri="{BB962C8B-B14F-4D97-AF65-F5344CB8AC3E}">
        <p14:creationId xmlns:p14="http://schemas.microsoft.com/office/powerpoint/2010/main" val="251588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
        <p:nvSpPr>
          <p:cNvPr id="2" name="Textfeld 1"/>
          <p:cNvSpPr txBox="1"/>
          <p:nvPr/>
        </p:nvSpPr>
        <p:spPr>
          <a:xfrm>
            <a:off x="2855640" y="404664"/>
            <a:ext cx="5505032" cy="523220"/>
          </a:xfrm>
          <a:prstGeom prst="rect">
            <a:avLst/>
          </a:prstGeom>
          <a:noFill/>
        </p:spPr>
        <p:txBody>
          <a:bodyPr wrap="none" rtlCol="0">
            <a:spAutoFit/>
          </a:bodyPr>
          <a:lstStyle/>
          <a:p>
            <a:pPr algn="ctr"/>
            <a:r>
              <a:rPr lang="de-DE" sz="2800" dirty="0">
                <a:ln w="0"/>
                <a:solidFill>
                  <a:schemeClr val="accent1"/>
                </a:solidFill>
                <a:effectLst>
                  <a:outerShdw blurRad="38100" dist="25400" dir="5400000" algn="ctr" rotWithShape="0">
                    <a:srgbClr val="6E747A">
                      <a:alpha val="43000"/>
                    </a:srgbClr>
                  </a:outerShdw>
                </a:effectLst>
              </a:rPr>
              <a:t>Die überfachlichen Kompetenzen</a:t>
            </a:r>
          </a:p>
        </p:txBody>
      </p:sp>
      <p:pic>
        <p:nvPicPr>
          <p:cNvPr id="6" name="Grafik 5"/>
          <p:cNvPicPr>
            <a:picLocks noChangeAspect="1"/>
          </p:cNvPicPr>
          <p:nvPr/>
        </p:nvPicPr>
        <p:blipFill rotWithShape="1">
          <a:blip r:embed="rId3"/>
          <a:srcRect l="25040" t="25101" r="24164" b="7480"/>
          <a:stretch/>
        </p:blipFill>
        <p:spPr>
          <a:xfrm>
            <a:off x="2351584" y="1196752"/>
            <a:ext cx="6768752" cy="5052731"/>
          </a:xfrm>
          <a:prstGeom prst="rect">
            <a:avLst/>
          </a:prstGeom>
        </p:spPr>
      </p:pic>
    </p:spTree>
    <p:extLst>
      <p:ext uri="{BB962C8B-B14F-4D97-AF65-F5344CB8AC3E}">
        <p14:creationId xmlns:p14="http://schemas.microsoft.com/office/powerpoint/2010/main" val="1822685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24B6A-CE92-66E7-E94F-3E900AF2FC5C}"/>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B4577E8E-7C56-4788-7C68-DEE97C05C379}"/>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4</a:t>
            </a:r>
          </a:p>
        </p:txBody>
      </p:sp>
      <p:pic>
        <p:nvPicPr>
          <p:cNvPr id="4" name="Grafik 3">
            <a:extLst>
              <a:ext uri="{FF2B5EF4-FFF2-40B4-BE49-F238E27FC236}">
                <a16:creationId xmlns:a16="http://schemas.microsoft.com/office/drawing/2014/main" id="{6CA12D54-20C8-CDA1-CC11-3B790B03CA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5CDC9C5C-D7FF-00F7-F161-E7842C78FB5A}"/>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52995A11-6EEC-7814-9A94-447E019E64DC}"/>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Rechenoperationen</a:t>
            </a:r>
          </a:p>
        </p:txBody>
      </p:sp>
      <p:sp>
        <p:nvSpPr>
          <p:cNvPr id="7" name="Abgerundetes Rechteck 6">
            <a:extLst>
              <a:ext uri="{FF2B5EF4-FFF2-40B4-BE49-F238E27FC236}">
                <a16:creationId xmlns:a16="http://schemas.microsoft.com/office/drawing/2014/main" id="{2E1D33B2-701E-7B55-8AE7-E5FBEA08BA14}"/>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Beispiele</a:t>
            </a:r>
          </a:p>
        </p:txBody>
      </p:sp>
      <p:sp>
        <p:nvSpPr>
          <p:cNvPr id="8" name="Abgerundetes Rechteck 7">
            <a:extLst>
              <a:ext uri="{FF2B5EF4-FFF2-40B4-BE49-F238E27FC236}">
                <a16:creationId xmlns:a16="http://schemas.microsoft.com/office/drawing/2014/main" id="{4B498DEC-BB1E-A482-662D-6078B6300CCA}"/>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2B0D52E5-1AB5-D9D1-652D-5423726D8C8A}"/>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4488830C-0C7E-AFB1-D032-CEFCF199598F}"/>
              </a:ext>
            </a:extLst>
          </p:cNvPr>
          <p:cNvSpPr/>
          <p:nvPr/>
        </p:nvSpPr>
        <p:spPr>
          <a:xfrm>
            <a:off x="839416" y="1176974"/>
            <a:ext cx="3580674"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Zahlen zerlegen und vergleichen bis 1 000 000</a:t>
            </a:r>
          </a:p>
          <a:p>
            <a:pPr algn="ctr"/>
            <a:r>
              <a:rPr lang="de-DE" dirty="0"/>
              <a:t>Nutzen alle vier Grundrechenarten flexibel</a:t>
            </a:r>
          </a:p>
          <a:p>
            <a:pPr algn="ctr"/>
            <a:r>
              <a:rPr lang="de-DE" dirty="0"/>
              <a:t>(verschiedene Rechenstrategien) Halbschriftliche und Schriftliche Addition, Subtraktion, Multiplikation, Division im Zahlenraum bis 1 000 000,</a:t>
            </a:r>
            <a:endParaRPr lang="de-DE" dirty="0">
              <a:solidFill>
                <a:schemeClr val="tx1"/>
              </a:solidFill>
            </a:endParaRPr>
          </a:p>
          <a:p>
            <a:pPr algn="ctr"/>
            <a:r>
              <a:rPr lang="de-DE" dirty="0">
                <a:solidFill>
                  <a:schemeClr val="tx1"/>
                </a:solidFill>
              </a:rPr>
              <a:t>Beschreiben, vergleichen und bewerten von Rechenwegen</a:t>
            </a:r>
          </a:p>
          <a:p>
            <a:pPr algn="ctr"/>
            <a:r>
              <a:rPr lang="de-DE" dirty="0">
                <a:solidFill>
                  <a:schemeClr val="tx1"/>
                </a:solidFill>
              </a:rPr>
              <a:t>Rechenvorteile nutzen</a:t>
            </a:r>
          </a:p>
          <a:p>
            <a:pPr algn="ctr"/>
            <a:endParaRPr lang="de-DE" dirty="0">
              <a:solidFill>
                <a:schemeClr val="accent1"/>
              </a:solidFill>
            </a:endParaRPr>
          </a:p>
        </p:txBody>
      </p:sp>
      <p:sp>
        <p:nvSpPr>
          <p:cNvPr id="16" name="Abgerundetes Rechteck 15">
            <a:extLst>
              <a:ext uri="{FF2B5EF4-FFF2-40B4-BE49-F238E27FC236}">
                <a16:creationId xmlns:a16="http://schemas.microsoft.com/office/drawing/2014/main" id="{8D3AA14E-20BB-39B1-DEB7-636EDDB68320}"/>
              </a:ext>
            </a:extLst>
          </p:cNvPr>
          <p:cNvSpPr/>
          <p:nvPr/>
        </p:nvSpPr>
        <p:spPr>
          <a:xfrm>
            <a:off x="4594684" y="1176974"/>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solidFill>
                  <a:schemeClr val="tx1"/>
                </a:solidFill>
              </a:rPr>
              <a:t>Kopfrechnen – regelmäßige Angebote, </a:t>
            </a:r>
          </a:p>
          <a:p>
            <a:pPr algn="ctr"/>
            <a:r>
              <a:rPr lang="de-DE" sz="1600" dirty="0">
                <a:solidFill>
                  <a:schemeClr val="tx1"/>
                </a:solidFill>
              </a:rPr>
              <a:t>Stellenwerte nach Montessori in den Farben </a:t>
            </a:r>
            <a:r>
              <a:rPr lang="de-DE" sz="1200" dirty="0">
                <a:solidFill>
                  <a:schemeClr val="tx1"/>
                </a:solidFill>
              </a:rPr>
              <a:t>grün (Million) rot (Hunderttausender) blau (Zehntausender) grün (Tausender), rot (Hunderter), blau (Zehner), grün (Einer)</a:t>
            </a:r>
          </a:p>
          <a:p>
            <a:pPr algn="ctr"/>
            <a:r>
              <a:rPr lang="de-DE" sz="1600" dirty="0">
                <a:solidFill>
                  <a:schemeClr val="tx1"/>
                </a:solidFill>
              </a:rPr>
              <a:t>Unterschiedliche Rechenwege werden angeboten und die SuS wählen individuell einen Rechenweg aus</a:t>
            </a:r>
          </a:p>
          <a:p>
            <a:pPr algn="ctr"/>
            <a:r>
              <a:rPr lang="de-DE" sz="1600" dirty="0">
                <a:solidFill>
                  <a:schemeClr val="tx1"/>
                </a:solidFill>
              </a:rPr>
              <a:t>Bei der Division mit Rest müssen die Lehrwerke in Bezug auf die Schreibweise korrigiert werden (50:8=6+(2:8))</a:t>
            </a:r>
          </a:p>
        </p:txBody>
      </p:sp>
      <p:sp>
        <p:nvSpPr>
          <p:cNvPr id="17" name="Abgerundetes Rechteck 16">
            <a:extLst>
              <a:ext uri="{FF2B5EF4-FFF2-40B4-BE49-F238E27FC236}">
                <a16:creationId xmlns:a16="http://schemas.microsoft.com/office/drawing/2014/main" id="{F7A525C2-7479-4AC6-5D85-9CA183E41B6E}"/>
              </a:ext>
            </a:extLst>
          </p:cNvPr>
          <p:cNvSpPr/>
          <p:nvPr/>
        </p:nvSpPr>
        <p:spPr>
          <a:xfrm>
            <a:off x="7145542" y="1176974"/>
            <a:ext cx="2262826" cy="53483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Rechenmauern, Sprachspeicher, Aufgabenfamilien, Kopfrechnen, Würfelrechnen, Mathekonferenz </a:t>
            </a:r>
          </a:p>
        </p:txBody>
      </p:sp>
      <p:sp>
        <p:nvSpPr>
          <p:cNvPr id="18" name="Abgerundetes Rechteck 17">
            <a:extLst>
              <a:ext uri="{FF2B5EF4-FFF2-40B4-BE49-F238E27FC236}">
                <a16:creationId xmlns:a16="http://schemas.microsoft.com/office/drawing/2014/main" id="{E4C106A2-9AB4-B1EE-71EF-46320FDDE4DE}"/>
              </a:ext>
            </a:extLst>
          </p:cNvPr>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Materialien: </a:t>
            </a:r>
          </a:p>
          <a:p>
            <a:pPr algn="ctr"/>
            <a:r>
              <a:rPr lang="de-DE" dirty="0"/>
              <a:t>Dienesmaterial,  Zahlenstrahl / Rechenstrich</a:t>
            </a:r>
          </a:p>
        </p:txBody>
      </p:sp>
    </p:spTree>
    <p:extLst>
      <p:ext uri="{BB962C8B-B14F-4D97-AF65-F5344CB8AC3E}">
        <p14:creationId xmlns:p14="http://schemas.microsoft.com/office/powerpoint/2010/main" val="748524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F683B-3B96-5A7F-FA04-0CA5B7EFA603}"/>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98DB58AF-92DA-09C9-D600-A8FF004FF569}"/>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4</a:t>
            </a:r>
          </a:p>
        </p:txBody>
      </p:sp>
      <p:pic>
        <p:nvPicPr>
          <p:cNvPr id="4" name="Grafik 3">
            <a:extLst>
              <a:ext uri="{FF2B5EF4-FFF2-40B4-BE49-F238E27FC236}">
                <a16:creationId xmlns:a16="http://schemas.microsoft.com/office/drawing/2014/main" id="{CEEA3432-7FE9-B0BE-A19D-54E04B7ADE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7F3E55E4-62EE-3C13-0717-070558686369}"/>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865594D9-045B-2A5C-E0AD-4B9211CE3FA2}"/>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Rechnen in Kontexten</a:t>
            </a:r>
          </a:p>
        </p:txBody>
      </p:sp>
      <p:sp>
        <p:nvSpPr>
          <p:cNvPr id="7" name="Abgerundetes Rechteck 6">
            <a:extLst>
              <a:ext uri="{FF2B5EF4-FFF2-40B4-BE49-F238E27FC236}">
                <a16:creationId xmlns:a16="http://schemas.microsoft.com/office/drawing/2014/main" id="{C22F9041-2D4F-9F6E-B2B4-47FF248A05DF}"/>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B9CBD436-5745-BE04-95FE-66997D7BF459}"/>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FA6AC497-5598-C4AC-C889-A9CD621A4B89}"/>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C0FAA04C-5398-4149-DF78-D39096EF8747}"/>
              </a:ext>
            </a:extLst>
          </p:cNvPr>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Rechengeschichten erzählen, Fragen zu Sachsituationen entwickeln und beantworten </a:t>
            </a:r>
          </a:p>
          <a:p>
            <a:pPr algn="ctr"/>
            <a:r>
              <a:rPr lang="de-DE" dirty="0">
                <a:solidFill>
                  <a:schemeClr val="tx1"/>
                </a:solidFill>
              </a:rPr>
              <a:t>Relevante Daten aus Texten, Tabellen und Bildern entnehmen</a:t>
            </a:r>
          </a:p>
          <a:p>
            <a:pPr algn="ctr"/>
            <a:r>
              <a:rPr lang="de-DE" dirty="0">
                <a:solidFill>
                  <a:schemeClr val="tx1"/>
                </a:solidFill>
              </a:rPr>
              <a:t>Problemlösende Strategien nutzen</a:t>
            </a:r>
          </a:p>
          <a:p>
            <a:pPr algn="ctr"/>
            <a:r>
              <a:rPr lang="de-DE" dirty="0">
                <a:solidFill>
                  <a:schemeClr val="tx1"/>
                </a:solidFill>
              </a:rPr>
              <a:t>Überprüfen Ergebnisse auf ihre Sinnhaftigkeit </a:t>
            </a:r>
          </a:p>
        </p:txBody>
      </p:sp>
      <p:sp>
        <p:nvSpPr>
          <p:cNvPr id="16" name="Abgerundetes Rechteck 15">
            <a:extLst>
              <a:ext uri="{FF2B5EF4-FFF2-40B4-BE49-F238E27FC236}">
                <a16:creationId xmlns:a16="http://schemas.microsoft.com/office/drawing/2014/main" id="{E2124DAF-9C9C-7F8D-9AF9-86DD89CD4558}"/>
              </a:ext>
            </a:extLst>
          </p:cNvPr>
          <p:cNvSpPr/>
          <p:nvPr/>
        </p:nvSpPr>
        <p:spPr>
          <a:xfrm>
            <a:off x="4594684" y="1176974"/>
            <a:ext cx="2262826" cy="56245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Alltagsbezogene Rechengeschichten,</a:t>
            </a:r>
          </a:p>
          <a:p>
            <a:pPr algn="ctr"/>
            <a:r>
              <a:rPr lang="de-DE" dirty="0"/>
              <a:t>Problemhaltige Sachaufgaben (Fermi-Aufgaben) </a:t>
            </a:r>
          </a:p>
        </p:txBody>
      </p:sp>
      <p:sp>
        <p:nvSpPr>
          <p:cNvPr id="17" name="Abgerundetes Rechteck 16">
            <a:extLst>
              <a:ext uri="{FF2B5EF4-FFF2-40B4-BE49-F238E27FC236}">
                <a16:creationId xmlns:a16="http://schemas.microsoft.com/office/drawing/2014/main" id="{8264D2A7-0000-B0FD-EC8B-F37A8B760B45}"/>
              </a:ext>
            </a:extLst>
          </p:cNvPr>
          <p:cNvSpPr/>
          <p:nvPr/>
        </p:nvSpPr>
        <p:spPr>
          <a:xfrm>
            <a:off x="7145542" y="1176974"/>
            <a:ext cx="237626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Forscherheft, Mathekonferenz, Sachgeschichten,  Knobelaufgaben, Sprachspeicher für Darstellungsformen</a:t>
            </a:r>
          </a:p>
        </p:txBody>
      </p:sp>
      <p:sp>
        <p:nvSpPr>
          <p:cNvPr id="18" name="Abgerundetes Rechteck 17">
            <a:extLst>
              <a:ext uri="{FF2B5EF4-FFF2-40B4-BE49-F238E27FC236}">
                <a16:creationId xmlns:a16="http://schemas.microsoft.com/office/drawing/2014/main" id="{CBC814C7-3D41-0034-3C23-950A0783F697}"/>
              </a:ext>
            </a:extLst>
          </p:cNvPr>
          <p:cNvSpPr/>
          <p:nvPr/>
        </p:nvSpPr>
        <p:spPr>
          <a:xfrm>
            <a:off x="9696400" y="1176974"/>
            <a:ext cx="2232248"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Material:</a:t>
            </a:r>
          </a:p>
          <a:p>
            <a:pPr algn="ctr"/>
            <a:r>
              <a:rPr lang="de-DE" dirty="0"/>
              <a:t>Bildmaterial, Fotokartei, themenspezifische Hilfsmittel (z.B. Maßband, Waage)</a:t>
            </a:r>
          </a:p>
        </p:txBody>
      </p:sp>
    </p:spTree>
    <p:extLst>
      <p:ext uri="{BB962C8B-B14F-4D97-AF65-F5344CB8AC3E}">
        <p14:creationId xmlns:p14="http://schemas.microsoft.com/office/powerpoint/2010/main" val="4201907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9A234-65D8-82EA-DE39-65AD5F23F05E}"/>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B3C194D7-4DB3-9A9D-7183-33E247E9D2B4}"/>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3/4</a:t>
            </a:r>
          </a:p>
        </p:txBody>
      </p:sp>
      <p:pic>
        <p:nvPicPr>
          <p:cNvPr id="4" name="Grafik 3">
            <a:extLst>
              <a:ext uri="{FF2B5EF4-FFF2-40B4-BE49-F238E27FC236}">
                <a16:creationId xmlns:a16="http://schemas.microsoft.com/office/drawing/2014/main" id="{06C621A9-53D0-731D-1A0C-EDFD4A1774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8443BF8E-062B-ADC9-426A-256288EF7F5B}"/>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0D9AEF99-A5AE-9EE9-138C-EA5C1196DE11}"/>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Größen und Messen</a:t>
            </a:r>
          </a:p>
        </p:txBody>
      </p:sp>
      <p:sp>
        <p:nvSpPr>
          <p:cNvPr id="7" name="Abgerundetes Rechteck 6">
            <a:extLst>
              <a:ext uri="{FF2B5EF4-FFF2-40B4-BE49-F238E27FC236}">
                <a16:creationId xmlns:a16="http://schemas.microsoft.com/office/drawing/2014/main" id="{44792072-F450-0FE9-9642-7D45B94288C0}"/>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EDDD9F4F-7E47-A200-9328-53FA981A2C97}"/>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BD418709-C48C-4806-3227-EB7CC8EF3A12}"/>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BD37D285-7DF0-2147-7CE6-EB2DF49B8502}"/>
              </a:ext>
            </a:extLst>
          </p:cNvPr>
          <p:cNvSpPr/>
          <p:nvPr/>
        </p:nvSpPr>
        <p:spPr>
          <a:xfrm>
            <a:off x="839416" y="1176974"/>
            <a:ext cx="346723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t>Verwenden von Einheiten in Verbindung mit Maßzahlen für die Größenbereiche Geld, Zeit und Länge, Gewicht, </a:t>
            </a:r>
            <a:r>
              <a:rPr lang="de-DE" sz="1600" dirty="0">
                <a:solidFill>
                  <a:schemeClr val="accent5"/>
                </a:solidFill>
              </a:rPr>
              <a:t>Flächeninhalt, Volumen </a:t>
            </a:r>
            <a:r>
              <a:rPr lang="de-DE" sz="1600" dirty="0">
                <a:solidFill>
                  <a:schemeClr val="tx1"/>
                </a:solidFill>
              </a:rPr>
              <a:t>in Sachsituationen</a:t>
            </a:r>
            <a:r>
              <a:rPr lang="de-DE" sz="1600" dirty="0"/>
              <a:t>; Repräsentanten kennen, messen und schätzen </a:t>
            </a:r>
          </a:p>
          <a:p>
            <a:pPr algn="ctr"/>
            <a:r>
              <a:rPr lang="de-DE" sz="1600" dirty="0"/>
              <a:t>Verwenden geeignete Messgeräte sachgerecht</a:t>
            </a:r>
          </a:p>
          <a:p>
            <a:pPr algn="ctr"/>
            <a:r>
              <a:rPr lang="de-DE" sz="1600" dirty="0">
                <a:solidFill>
                  <a:schemeClr val="accent5"/>
                </a:solidFill>
              </a:rPr>
              <a:t>Verwenden Alltagsbrüche </a:t>
            </a:r>
          </a:p>
          <a:p>
            <a:pPr algn="ctr"/>
            <a:r>
              <a:rPr lang="de-DE" sz="1600" dirty="0">
                <a:solidFill>
                  <a:schemeClr val="accent5"/>
                </a:solidFill>
              </a:rPr>
              <a:t>Dezimalbrüche</a:t>
            </a:r>
          </a:p>
          <a:p>
            <a:pPr algn="ctr"/>
            <a:r>
              <a:rPr lang="de-DE" sz="1600" dirty="0">
                <a:solidFill>
                  <a:schemeClr val="tx1"/>
                </a:solidFill>
              </a:rPr>
              <a:t>Größenangaben umwandeln und unterschiedliche Schreibweisen einer Größe nutzen</a:t>
            </a:r>
          </a:p>
          <a:p>
            <a:pPr algn="ctr"/>
            <a:r>
              <a:rPr lang="de-DE" sz="1600" dirty="0">
                <a:solidFill>
                  <a:schemeClr val="tx1"/>
                </a:solidFill>
              </a:rPr>
              <a:t>Einfaches Rechnen mit Größen </a:t>
            </a:r>
          </a:p>
          <a:p>
            <a:pPr algn="ctr"/>
            <a:r>
              <a:rPr lang="de-DE" sz="1600" dirty="0">
                <a:solidFill>
                  <a:schemeClr val="tx1"/>
                </a:solidFill>
              </a:rPr>
              <a:t>Überschlagsrechnung/ Runden</a:t>
            </a:r>
          </a:p>
        </p:txBody>
      </p:sp>
      <p:sp>
        <p:nvSpPr>
          <p:cNvPr id="16" name="Abgerundetes Rechteck 15">
            <a:extLst>
              <a:ext uri="{FF2B5EF4-FFF2-40B4-BE49-F238E27FC236}">
                <a16:creationId xmlns:a16="http://schemas.microsoft.com/office/drawing/2014/main" id="{049AB644-C4AE-6528-09CB-A26405BD8778}"/>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dirty="0"/>
              <a:t>Vorwiegende Nutzung von alternativen Leistungsnachweisen</a:t>
            </a:r>
          </a:p>
          <a:p>
            <a:pPr algn="ctr"/>
            <a:r>
              <a:rPr lang="de-DE" sz="1600" dirty="0"/>
              <a:t>Repräsentanten müssen reell vorhanden sein </a:t>
            </a:r>
          </a:p>
        </p:txBody>
      </p:sp>
      <p:sp>
        <p:nvSpPr>
          <p:cNvPr id="17" name="Abgerundetes Rechteck 16">
            <a:extLst>
              <a:ext uri="{FF2B5EF4-FFF2-40B4-BE49-F238E27FC236}">
                <a16:creationId xmlns:a16="http://schemas.microsoft.com/office/drawing/2014/main" id="{A729B1B8-9677-D0B7-879F-8EB7A57C05CE}"/>
              </a:ext>
            </a:extLst>
          </p:cNvPr>
          <p:cNvSpPr/>
          <p:nvPr/>
        </p:nvSpPr>
        <p:spPr>
          <a:xfrm>
            <a:off x="7145542"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Sprachspeicher, Körpermaße, GA mit Messauftrag, Forscherheft, Schulranzen-TÜV, Umrechnungstabelle</a:t>
            </a:r>
          </a:p>
          <a:p>
            <a:pPr algn="ctr"/>
            <a:r>
              <a:rPr lang="de-DE" dirty="0"/>
              <a:t>Skizzen</a:t>
            </a:r>
          </a:p>
        </p:txBody>
      </p:sp>
      <p:sp>
        <p:nvSpPr>
          <p:cNvPr id="18" name="Abgerundetes Rechteck 17">
            <a:extLst>
              <a:ext uri="{FF2B5EF4-FFF2-40B4-BE49-F238E27FC236}">
                <a16:creationId xmlns:a16="http://schemas.microsoft.com/office/drawing/2014/main" id="{160E168A-4E07-09DE-5640-0596BFCDD366}"/>
              </a:ext>
            </a:extLst>
          </p:cNvPr>
          <p:cNvSpPr/>
          <p:nvPr/>
        </p:nvSpPr>
        <p:spPr>
          <a:xfrm>
            <a:off x="9696400" y="1176974"/>
            <a:ext cx="2232248" cy="47723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Spielgeld, digitale und analoge Uhren, Lineal, Maßband, Gliedermaßstab, Messrad, Kalender, verschiedene Waagen </a:t>
            </a:r>
            <a:r>
              <a:rPr lang="de-DE" sz="1600" dirty="0"/>
              <a:t>(Personenwaage, Küchenwaage (analog und digital), Balkenwaage, Tafelwaage), </a:t>
            </a:r>
            <a:r>
              <a:rPr lang="de-DE" dirty="0"/>
              <a:t>Messbecher </a:t>
            </a:r>
          </a:p>
        </p:txBody>
      </p:sp>
    </p:spTree>
    <p:extLst>
      <p:ext uri="{BB962C8B-B14F-4D97-AF65-F5344CB8AC3E}">
        <p14:creationId xmlns:p14="http://schemas.microsoft.com/office/powerpoint/2010/main" val="2948302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A04A2-0233-8696-11A2-10A0F6FF23F6}"/>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FFF8EF79-7A32-C2EA-716B-0873DB5931FA}"/>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3/4</a:t>
            </a:r>
          </a:p>
        </p:txBody>
      </p:sp>
      <p:pic>
        <p:nvPicPr>
          <p:cNvPr id="4" name="Grafik 3">
            <a:extLst>
              <a:ext uri="{FF2B5EF4-FFF2-40B4-BE49-F238E27FC236}">
                <a16:creationId xmlns:a16="http://schemas.microsoft.com/office/drawing/2014/main" id="{35EA2724-1F3C-5512-42D1-D115EA7DD5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1BC9B116-7786-B678-A27E-370C06611F2F}"/>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C0974B58-1396-7CF0-9CBB-8B451DE3B82B}"/>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Geometrie</a:t>
            </a:r>
          </a:p>
        </p:txBody>
      </p:sp>
      <p:sp>
        <p:nvSpPr>
          <p:cNvPr id="7" name="Abgerundetes Rechteck 6">
            <a:extLst>
              <a:ext uri="{FF2B5EF4-FFF2-40B4-BE49-F238E27FC236}">
                <a16:creationId xmlns:a16="http://schemas.microsoft.com/office/drawing/2014/main" id="{98262D92-378B-6D62-AFE2-0CF2131330E8}"/>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25D07B6F-8520-1A99-0499-8D46EC0B7D18}"/>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2804B528-E309-5A7E-1A1B-9D24364F8CF5}"/>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B6BCBF7F-A43C-AD89-133A-7BEAE4CD659C}"/>
              </a:ext>
            </a:extLst>
          </p:cNvPr>
          <p:cNvSpPr/>
          <p:nvPr/>
        </p:nvSpPr>
        <p:spPr>
          <a:xfrm>
            <a:off x="839416" y="1176974"/>
            <a:ext cx="358067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400" b="1" dirty="0"/>
              <a:t>Orientierung im Raum</a:t>
            </a:r>
          </a:p>
          <a:p>
            <a:pPr algn="ctr"/>
            <a:r>
              <a:rPr lang="de-DE" sz="1400" dirty="0"/>
              <a:t>Räumliches Vorstellungsvermögen entwickeln nach Plänen</a:t>
            </a:r>
          </a:p>
          <a:p>
            <a:pPr algn="ctr"/>
            <a:r>
              <a:rPr lang="de-DE" sz="1400" dirty="0"/>
              <a:t>Objekte in der Vorstellung bewegen</a:t>
            </a:r>
          </a:p>
          <a:p>
            <a:pPr algn="ctr"/>
            <a:r>
              <a:rPr lang="de-DE" sz="1400" b="1" dirty="0"/>
              <a:t>Ebene Figuren</a:t>
            </a:r>
          </a:p>
          <a:p>
            <a:pPr algn="ctr"/>
            <a:r>
              <a:rPr lang="de-DE" sz="1400" dirty="0"/>
              <a:t>Setzen geometrische Figuren miteinander in Beziehung (parallel, senkrecht, rechter Winkel)</a:t>
            </a:r>
          </a:p>
          <a:p>
            <a:pPr algn="ctr"/>
            <a:r>
              <a:rPr lang="de-DE" sz="1400" dirty="0"/>
              <a:t>Bestimmen und vergleichen von Umfang und Flächeninhalt</a:t>
            </a:r>
          </a:p>
          <a:p>
            <a:pPr algn="ctr"/>
            <a:r>
              <a:rPr lang="de-DE" sz="1400" b="1" dirty="0"/>
              <a:t>Räumliche Objekte</a:t>
            </a:r>
          </a:p>
          <a:p>
            <a:pPr algn="ctr"/>
            <a:r>
              <a:rPr lang="de-DE" sz="1400" dirty="0"/>
              <a:t>Geometrische Körper und ihre Eigenschaften: </a:t>
            </a:r>
            <a:r>
              <a:rPr lang="de-DE" sz="1400" dirty="0">
                <a:solidFill>
                  <a:schemeClr val="tx1"/>
                </a:solidFill>
              </a:rPr>
              <a:t>Körpernetze und Modelle</a:t>
            </a:r>
            <a:endParaRPr lang="de-DE" sz="1400" dirty="0"/>
          </a:p>
          <a:p>
            <a:pPr algn="ctr"/>
            <a:r>
              <a:rPr lang="de-DE" sz="1400" b="1" dirty="0"/>
              <a:t>Geometrische Abbildungen</a:t>
            </a:r>
          </a:p>
          <a:p>
            <a:pPr algn="ctr"/>
            <a:r>
              <a:rPr lang="de-DE" sz="1400" dirty="0"/>
              <a:t>Muster und Strukturen erkennen und fortsetzen (Parkettierungen)</a:t>
            </a:r>
          </a:p>
          <a:p>
            <a:pPr algn="ctr"/>
            <a:r>
              <a:rPr lang="de-DE" sz="1400" dirty="0"/>
              <a:t>Figuren maßstabsgerecht vergrößern und verkleinern</a:t>
            </a:r>
          </a:p>
          <a:p>
            <a:pPr algn="ctr"/>
            <a:r>
              <a:rPr lang="de-DE" sz="1400" dirty="0"/>
              <a:t>Symmetrien finden und zeichnerisch herstellen</a:t>
            </a:r>
          </a:p>
          <a:p>
            <a:pPr algn="ctr"/>
            <a:r>
              <a:rPr lang="de-DE" sz="1400" b="1" dirty="0"/>
              <a:t>Zeichnen</a:t>
            </a:r>
          </a:p>
          <a:p>
            <a:pPr algn="ctr"/>
            <a:r>
              <a:rPr lang="de-DE" sz="1400" dirty="0">
                <a:solidFill>
                  <a:schemeClr val="accent1"/>
                </a:solidFill>
              </a:rPr>
              <a:t>Nutzen </a:t>
            </a:r>
            <a:r>
              <a:rPr lang="de-DE" sz="1400" dirty="0">
                <a:solidFill>
                  <a:schemeClr val="tx1"/>
                </a:solidFill>
              </a:rPr>
              <a:t>Lineal</a:t>
            </a:r>
            <a:r>
              <a:rPr lang="de-DE" sz="1400" dirty="0">
                <a:solidFill>
                  <a:schemeClr val="accent1"/>
                </a:solidFill>
              </a:rPr>
              <a:t>, Geodreieck und Zirkel sachgerecht</a:t>
            </a:r>
          </a:p>
          <a:p>
            <a:pPr algn="ctr"/>
            <a:r>
              <a:rPr lang="de-DE" sz="1400" dirty="0"/>
              <a:t>Exaktes Zeichnen</a:t>
            </a:r>
          </a:p>
        </p:txBody>
      </p:sp>
      <p:sp>
        <p:nvSpPr>
          <p:cNvPr id="16" name="Abgerundetes Rechteck 15">
            <a:extLst>
              <a:ext uri="{FF2B5EF4-FFF2-40B4-BE49-F238E27FC236}">
                <a16:creationId xmlns:a16="http://schemas.microsoft.com/office/drawing/2014/main" id="{D5248BC5-8EF9-D073-ACB4-101E2CF4D0E6}"/>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b="1" dirty="0">
                <a:solidFill>
                  <a:schemeClr val="tx1"/>
                </a:solidFill>
              </a:rPr>
              <a:t>Fachbegriffe Räumliche Objekte</a:t>
            </a:r>
            <a:r>
              <a:rPr lang="de-DE" dirty="0">
                <a:solidFill>
                  <a:schemeClr val="tx1"/>
                </a:solidFill>
              </a:rPr>
              <a:t>: </a:t>
            </a:r>
            <a:r>
              <a:rPr lang="de-DE" dirty="0"/>
              <a:t>Würfel, Quader, Kugel, </a:t>
            </a:r>
            <a:r>
              <a:rPr lang="de-DE" dirty="0">
                <a:solidFill>
                  <a:schemeClr val="tx1"/>
                </a:solidFill>
              </a:rPr>
              <a:t>Zylinder, Kegel, </a:t>
            </a:r>
            <a:r>
              <a:rPr lang="de-DE" dirty="0">
                <a:solidFill>
                  <a:schemeClr val="accent1"/>
                </a:solidFill>
              </a:rPr>
              <a:t>Prisma</a:t>
            </a:r>
            <a:r>
              <a:rPr lang="de-DE" dirty="0">
                <a:solidFill>
                  <a:schemeClr val="tx1"/>
                </a:solidFill>
              </a:rPr>
              <a:t>,</a:t>
            </a:r>
          </a:p>
          <a:p>
            <a:pPr algn="ctr"/>
            <a:r>
              <a:rPr lang="de-DE" dirty="0">
                <a:solidFill>
                  <a:schemeClr val="tx1"/>
                </a:solidFill>
              </a:rPr>
              <a:t>Kante, Ecke, Fläche, Spitze</a:t>
            </a:r>
          </a:p>
          <a:p>
            <a:pPr algn="ctr"/>
            <a:r>
              <a:rPr lang="de-DE" b="1" dirty="0">
                <a:solidFill>
                  <a:schemeClr val="tx1"/>
                </a:solidFill>
              </a:rPr>
              <a:t>Fachbegriffe Zeichnen: </a:t>
            </a:r>
            <a:r>
              <a:rPr lang="de-DE" dirty="0">
                <a:solidFill>
                  <a:schemeClr val="tx1"/>
                </a:solidFill>
              </a:rPr>
              <a:t>Gerade, Strecke, Schnittpunkt, Durchmesser, Radius</a:t>
            </a:r>
          </a:p>
        </p:txBody>
      </p:sp>
      <p:sp>
        <p:nvSpPr>
          <p:cNvPr id="17" name="Abgerundetes Rechteck 16">
            <a:extLst>
              <a:ext uri="{FF2B5EF4-FFF2-40B4-BE49-F238E27FC236}">
                <a16:creationId xmlns:a16="http://schemas.microsoft.com/office/drawing/2014/main" id="{AB371FA1-B645-A0D8-E914-CD2974B3B2F5}"/>
              </a:ext>
            </a:extLst>
          </p:cNvPr>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Sprachspeicher, Bauen mit und von geometrischen Körpern und Körpernetzen, Forscherheft, Mathekonferenz,</a:t>
            </a:r>
          </a:p>
          <a:p>
            <a:pPr algn="ctr"/>
            <a:r>
              <a:rPr lang="de-DE" dirty="0">
                <a:solidFill>
                  <a:schemeClr val="tx1"/>
                </a:solidFill>
              </a:rPr>
              <a:t>Körper und Figuren als Lerntheke, kopfgeometrische Aufgaben (Bauen und Falten nach Anleitung)</a:t>
            </a:r>
          </a:p>
          <a:p>
            <a:pPr algn="ctr"/>
            <a:endParaRPr lang="de-DE" dirty="0"/>
          </a:p>
        </p:txBody>
      </p:sp>
      <p:sp>
        <p:nvSpPr>
          <p:cNvPr id="18" name="Abgerundetes Rechteck 17">
            <a:extLst>
              <a:ext uri="{FF2B5EF4-FFF2-40B4-BE49-F238E27FC236}">
                <a16:creationId xmlns:a16="http://schemas.microsoft.com/office/drawing/2014/main" id="{33472225-17CF-9EF7-E52E-2A75C516A806}"/>
              </a:ext>
            </a:extLst>
          </p:cNvPr>
          <p:cNvSpPr/>
          <p:nvPr/>
        </p:nvSpPr>
        <p:spPr>
          <a:xfrm>
            <a:off x="9696400" y="1176974"/>
            <a:ext cx="2232248"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solidFill>
                  <a:schemeClr val="accent1"/>
                </a:solidFill>
              </a:rPr>
              <a:t>Stadtpläne</a:t>
            </a:r>
            <a:r>
              <a:rPr lang="de-DE" dirty="0"/>
              <a:t>, Faltpapier, Geobrett, geometrische Körper und Figuren (Repräsentanten), Legematerial, Fotokartei, Materialien zum Legen von Parkettierungen, Lineal, Geodreieck, Zirkel, Bauklötze, Spiegel, Tangram</a:t>
            </a:r>
          </a:p>
        </p:txBody>
      </p:sp>
    </p:spTree>
    <p:extLst>
      <p:ext uri="{BB962C8B-B14F-4D97-AF65-F5344CB8AC3E}">
        <p14:creationId xmlns:p14="http://schemas.microsoft.com/office/powerpoint/2010/main" val="3061352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05C8E-F842-9198-DD0D-61F1FBE357E6}"/>
            </a:ext>
          </a:extLst>
        </p:cNvPr>
        <p:cNvGrpSpPr/>
        <p:nvPr/>
      </p:nvGrpSpPr>
      <p:grpSpPr>
        <a:xfrm>
          <a:off x="0" y="0"/>
          <a:ext cx="0" cy="0"/>
          <a:chOff x="0" y="0"/>
          <a:chExt cx="0" cy="0"/>
        </a:xfrm>
      </p:grpSpPr>
      <p:sp>
        <p:nvSpPr>
          <p:cNvPr id="3" name="Abgerundetes Rechteck 2">
            <a:extLst>
              <a:ext uri="{FF2B5EF4-FFF2-40B4-BE49-F238E27FC236}">
                <a16:creationId xmlns:a16="http://schemas.microsoft.com/office/drawing/2014/main" id="{4AAD03ED-0B1F-640F-1FD3-9306D2783A2F}"/>
              </a:ext>
            </a:extLst>
          </p:cNvPr>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a:extLst>
              <a:ext uri="{FF2B5EF4-FFF2-40B4-BE49-F238E27FC236}">
                <a16:creationId xmlns:a16="http://schemas.microsoft.com/office/drawing/2014/main" id="{F062BE14-9275-299B-137D-EB42C4AD6B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a:extLst>
              <a:ext uri="{FF2B5EF4-FFF2-40B4-BE49-F238E27FC236}">
                <a16:creationId xmlns:a16="http://schemas.microsoft.com/office/drawing/2014/main" id="{A9AB880C-522B-85FD-2D32-B190BF3432EF}"/>
              </a:ext>
            </a:extLst>
          </p:cNvPr>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 </a:t>
            </a:r>
          </a:p>
          <a:p>
            <a:pPr algn="ctr"/>
            <a:r>
              <a:rPr lang="de-DE" dirty="0">
                <a:solidFill>
                  <a:schemeClr val="tx1"/>
                </a:solidFill>
              </a:rPr>
              <a:t>analog/ digital</a:t>
            </a:r>
          </a:p>
        </p:txBody>
      </p:sp>
      <p:sp>
        <p:nvSpPr>
          <p:cNvPr id="6" name="Abgerundetes Rechteck 5">
            <a:extLst>
              <a:ext uri="{FF2B5EF4-FFF2-40B4-BE49-F238E27FC236}">
                <a16:creationId xmlns:a16="http://schemas.microsoft.com/office/drawing/2014/main" id="{0180BFC3-E520-261B-6976-D8E9E75A88E2}"/>
              </a:ext>
            </a:extLst>
          </p:cNvPr>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Daten, Zufall und Kombinatorik</a:t>
            </a:r>
          </a:p>
        </p:txBody>
      </p:sp>
      <p:sp>
        <p:nvSpPr>
          <p:cNvPr id="7" name="Abgerundetes Rechteck 6">
            <a:extLst>
              <a:ext uri="{FF2B5EF4-FFF2-40B4-BE49-F238E27FC236}">
                <a16:creationId xmlns:a16="http://schemas.microsoft.com/office/drawing/2014/main" id="{B37E114F-8A67-945D-3790-839D8542A107}"/>
              </a:ext>
            </a:extLst>
          </p:cNvPr>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a:extLst>
              <a:ext uri="{FF2B5EF4-FFF2-40B4-BE49-F238E27FC236}">
                <a16:creationId xmlns:a16="http://schemas.microsoft.com/office/drawing/2014/main" id="{49070B75-14C2-7E24-34F2-1B32D9C2B55F}"/>
              </a:ext>
            </a:extLst>
          </p:cNvPr>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a:extLst>
              <a:ext uri="{FF2B5EF4-FFF2-40B4-BE49-F238E27FC236}">
                <a16:creationId xmlns:a16="http://schemas.microsoft.com/office/drawing/2014/main" id="{76598B9A-7CB5-4298-4B24-C08D42899709}"/>
              </a:ext>
            </a:extLst>
          </p:cNvPr>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5" name="Abgerundetes Rechteck 14">
            <a:extLst>
              <a:ext uri="{FF2B5EF4-FFF2-40B4-BE49-F238E27FC236}">
                <a16:creationId xmlns:a16="http://schemas.microsoft.com/office/drawing/2014/main" id="{7C93B006-B526-5046-3A4E-E26B61DC9B35}"/>
              </a:ext>
            </a:extLst>
          </p:cNvPr>
          <p:cNvSpPr/>
          <p:nvPr/>
        </p:nvSpPr>
        <p:spPr>
          <a:xfrm>
            <a:off x="839416" y="1176974"/>
            <a:ext cx="358067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sz="1600" b="1" dirty="0">
                <a:solidFill>
                  <a:schemeClr val="tx1"/>
                </a:solidFill>
              </a:rPr>
              <a:t>Daten</a:t>
            </a:r>
          </a:p>
          <a:p>
            <a:pPr algn="ctr"/>
            <a:r>
              <a:rPr lang="de-DE" sz="1600" dirty="0">
                <a:solidFill>
                  <a:schemeClr val="tx1"/>
                </a:solidFill>
              </a:rPr>
              <a:t>Strukturieren, darstellen, erheben und bewerten von Daten im Rahmen des </a:t>
            </a:r>
          </a:p>
          <a:p>
            <a:pPr algn="ctr"/>
            <a:r>
              <a:rPr lang="de-DE" sz="1600" dirty="0">
                <a:solidFill>
                  <a:schemeClr val="tx1"/>
                </a:solidFill>
              </a:rPr>
              <a:t>Zahlenraums</a:t>
            </a:r>
          </a:p>
          <a:p>
            <a:pPr algn="ctr"/>
            <a:r>
              <a:rPr lang="de-DE" sz="1600" dirty="0">
                <a:solidFill>
                  <a:schemeClr val="tx1"/>
                </a:solidFill>
              </a:rPr>
              <a:t>Aus Tabellen und Schaubildern Informationen entnehmen</a:t>
            </a:r>
          </a:p>
          <a:p>
            <a:pPr algn="ctr"/>
            <a:r>
              <a:rPr lang="de-DE" sz="1600" b="1" dirty="0">
                <a:solidFill>
                  <a:schemeClr val="tx1"/>
                </a:solidFill>
              </a:rPr>
              <a:t>Kombinatorik</a:t>
            </a:r>
          </a:p>
          <a:p>
            <a:pPr algn="ctr"/>
            <a:r>
              <a:rPr lang="de-DE" sz="1600" dirty="0">
                <a:solidFill>
                  <a:schemeClr val="tx1"/>
                </a:solidFill>
              </a:rPr>
              <a:t>Systematisches Vorgehen zum Lösen kombinatorischer Aufgabenstellungen </a:t>
            </a:r>
            <a:r>
              <a:rPr lang="de-DE" sz="1600" dirty="0">
                <a:solidFill>
                  <a:schemeClr val="accent1"/>
                </a:solidFill>
              </a:rPr>
              <a:t>(Analogieprinzip)</a:t>
            </a:r>
            <a:endParaRPr lang="de-DE" sz="1600" dirty="0">
              <a:solidFill>
                <a:schemeClr val="tx1"/>
              </a:solidFill>
            </a:endParaRPr>
          </a:p>
          <a:p>
            <a:pPr algn="ctr"/>
            <a:r>
              <a:rPr lang="de-DE" sz="1600" b="1" dirty="0">
                <a:solidFill>
                  <a:schemeClr val="tx1"/>
                </a:solidFill>
              </a:rPr>
              <a:t>Zufall</a:t>
            </a:r>
          </a:p>
          <a:p>
            <a:pPr algn="ctr"/>
            <a:r>
              <a:rPr lang="de-DE" sz="1600" dirty="0">
                <a:solidFill>
                  <a:schemeClr val="tx1"/>
                </a:solidFill>
              </a:rPr>
              <a:t>Führen Zufallsexperimente durch und stellen diese übersichtlich dar</a:t>
            </a:r>
          </a:p>
          <a:p>
            <a:pPr algn="ctr"/>
            <a:r>
              <a:rPr lang="de-DE" sz="1600" dirty="0">
                <a:solidFill>
                  <a:schemeClr val="accent1"/>
                </a:solidFill>
              </a:rPr>
              <a:t>Fassen Einzelergebnisse zu Ereignissen zusammen und schätzen Eintrittswahrscheinlichkeiten ein</a:t>
            </a:r>
          </a:p>
          <a:p>
            <a:pPr algn="ctr"/>
            <a:endParaRPr lang="de-DE" dirty="0">
              <a:solidFill>
                <a:schemeClr val="tx1"/>
              </a:solidFill>
            </a:endParaRPr>
          </a:p>
        </p:txBody>
      </p:sp>
      <p:sp>
        <p:nvSpPr>
          <p:cNvPr id="16" name="Abgerundetes Rechteck 15">
            <a:extLst>
              <a:ext uri="{FF2B5EF4-FFF2-40B4-BE49-F238E27FC236}">
                <a16:creationId xmlns:a16="http://schemas.microsoft.com/office/drawing/2014/main" id="{821DBCAD-2564-5B61-4D79-D11A0A271BD4}"/>
              </a:ext>
            </a:extLst>
          </p:cNvPr>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b="1" dirty="0"/>
              <a:t>Daten</a:t>
            </a:r>
          </a:p>
          <a:p>
            <a:pPr algn="ctr"/>
            <a:r>
              <a:rPr lang="de-DE" dirty="0"/>
              <a:t>Säulendiagramm, Balkendiagramm, Liniendiagramm,  Kreisdiagramm</a:t>
            </a:r>
          </a:p>
          <a:p>
            <a:pPr algn="ctr"/>
            <a:r>
              <a:rPr lang="de-DE" b="1" dirty="0"/>
              <a:t>Kombinatorik</a:t>
            </a:r>
          </a:p>
          <a:p>
            <a:pPr algn="ctr"/>
            <a:r>
              <a:rPr lang="de-DE" dirty="0"/>
              <a:t>Systematische Thematisierung der vier kombinatorischen Grundmuster, keine formelhafte Berechnung der Anzahl / Baumdiagramm, geordnete Auflistung, Tabellen</a:t>
            </a:r>
          </a:p>
        </p:txBody>
      </p:sp>
      <p:sp>
        <p:nvSpPr>
          <p:cNvPr id="17" name="Abgerundetes Rechteck 16">
            <a:extLst>
              <a:ext uri="{FF2B5EF4-FFF2-40B4-BE49-F238E27FC236}">
                <a16:creationId xmlns:a16="http://schemas.microsoft.com/office/drawing/2014/main" id="{E5E62145-6F17-E0EF-7DD9-F089F54DC543}"/>
              </a:ext>
            </a:extLst>
          </p:cNvPr>
          <p:cNvSpPr/>
          <p:nvPr/>
        </p:nvSpPr>
        <p:spPr>
          <a:xfrm>
            <a:off x="7145542" y="1176974"/>
            <a:ext cx="2262826"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Klassenumfrage, Zufallsexperimente (Bsp. das Raupenspiel) Glücksrad (mehrere Felder in derselben Farbe)</a:t>
            </a:r>
          </a:p>
          <a:p>
            <a:pPr algn="ctr"/>
            <a:endParaRPr lang="de-DE" dirty="0"/>
          </a:p>
          <a:p>
            <a:pPr algn="ctr"/>
            <a:r>
              <a:rPr lang="de-DE" sz="1200" dirty="0"/>
              <a:t>Polypad</a:t>
            </a:r>
          </a:p>
          <a:p>
            <a:pPr algn="ctr"/>
            <a:endParaRPr lang="de-DE" dirty="0">
              <a:solidFill>
                <a:srgbClr val="FF0000"/>
              </a:solidFill>
            </a:endParaRPr>
          </a:p>
          <a:p>
            <a:pPr algn="ctr"/>
            <a:endParaRPr lang="de-DE" dirty="0">
              <a:solidFill>
                <a:srgbClr val="FF0000"/>
              </a:solidFill>
            </a:endParaRPr>
          </a:p>
        </p:txBody>
      </p:sp>
      <p:sp>
        <p:nvSpPr>
          <p:cNvPr id="18" name="Abgerundetes Rechteck 17">
            <a:extLst>
              <a:ext uri="{FF2B5EF4-FFF2-40B4-BE49-F238E27FC236}">
                <a16:creationId xmlns:a16="http://schemas.microsoft.com/office/drawing/2014/main" id="{BF4E8DE3-F410-040E-EFCB-0F3A01275545}"/>
              </a:ext>
            </a:extLst>
          </p:cNvPr>
          <p:cNvSpPr/>
          <p:nvPr/>
        </p:nvSpPr>
        <p:spPr>
          <a:xfrm>
            <a:off x="9582962" y="1176974"/>
            <a:ext cx="2345686" cy="498833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Alltagsgegenstände, </a:t>
            </a:r>
          </a:p>
          <a:p>
            <a:pPr algn="ctr"/>
            <a:r>
              <a:rPr lang="de-DE" dirty="0"/>
              <a:t>Münzen, Steckwürfel, Würfel, Glücksräder, Legematerial, Perlen, Muggelsteine, aufgabengebundene Materialien (Bsp. Spielzeugautos)</a:t>
            </a:r>
          </a:p>
        </p:txBody>
      </p:sp>
      <p:pic>
        <p:nvPicPr>
          <p:cNvPr id="2" name="Grafik 1">
            <a:extLst>
              <a:ext uri="{FF2B5EF4-FFF2-40B4-BE49-F238E27FC236}">
                <a16:creationId xmlns:a16="http://schemas.microsoft.com/office/drawing/2014/main" id="{D36E952D-0B7B-6882-944B-A1B6C1E27C4F}"/>
              </a:ext>
            </a:extLst>
          </p:cNvPr>
          <p:cNvPicPr>
            <a:picLocks noChangeAspect="1"/>
          </p:cNvPicPr>
          <p:nvPr/>
        </p:nvPicPr>
        <p:blipFill>
          <a:blip r:embed="rId4"/>
          <a:stretch>
            <a:fillRect/>
          </a:stretch>
        </p:blipFill>
        <p:spPr>
          <a:xfrm>
            <a:off x="7843310" y="4941168"/>
            <a:ext cx="980728" cy="980728"/>
          </a:xfrm>
          <a:prstGeom prst="rect">
            <a:avLst/>
          </a:prstGeom>
        </p:spPr>
      </p:pic>
    </p:spTree>
    <p:extLst>
      <p:ext uri="{BB962C8B-B14F-4D97-AF65-F5344CB8AC3E}">
        <p14:creationId xmlns:p14="http://schemas.microsoft.com/office/powerpoint/2010/main" val="3812791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
        <p:nvSpPr>
          <p:cNvPr id="6" name="Textfeld 5">
            <a:extLst>
              <a:ext uri="{FF2B5EF4-FFF2-40B4-BE49-F238E27FC236}">
                <a16:creationId xmlns:a16="http://schemas.microsoft.com/office/drawing/2014/main" id="{DB05A8AF-32D7-5675-6245-977DBC762740}"/>
              </a:ext>
            </a:extLst>
          </p:cNvPr>
          <p:cNvSpPr txBox="1"/>
          <p:nvPr/>
        </p:nvSpPr>
        <p:spPr>
          <a:xfrm>
            <a:off x="1080120" y="1484784"/>
            <a:ext cx="8061190" cy="2760884"/>
          </a:xfrm>
          <a:prstGeom prst="rect">
            <a:avLst/>
          </a:prstGeom>
          <a:noFill/>
        </p:spPr>
        <p:txBody>
          <a:bodyPr wrap="square">
            <a:spAutoFit/>
          </a:bodyPr>
          <a:lstStyle/>
          <a:p>
            <a:pPr>
              <a:lnSpc>
                <a:spcPct val="107000"/>
              </a:lnSpc>
              <a:spcAft>
                <a:spcPts val="800"/>
              </a:spcAft>
              <a:buNone/>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Für diese Präsentation verwendet:</a:t>
            </a:r>
          </a:p>
          <a:p>
            <a:pPr marL="342900" lvl="0" indent="-342900">
              <a:lnSpc>
                <a:spcPct val="107000"/>
              </a:lnSpc>
              <a:buFont typeface="+mj-lt"/>
              <a:buAutoNum type="arabicPeriod"/>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Das schulinterne Fachcurriculum Deutsch Grundschule Arbeitsmatrix zu den neuen Fachanforderungen. Idee Marion Claasen/ Alexia Kienast IQSH</a:t>
            </a:r>
          </a:p>
          <a:p>
            <a:pPr marL="342900" lvl="0" indent="-342900">
              <a:lnSpc>
                <a:spcPct val="107000"/>
              </a:lnSpc>
              <a:spcAft>
                <a:spcPts val="800"/>
              </a:spcAft>
              <a:buFont typeface="+mj-lt"/>
              <a:buAutoNum type="arabicPeriod"/>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Fachanforderungen Mathematik Primarstufe/ Grundschule. Herausgeber: Ministerium für Allgemeine und Berufliche Bildung, Wissenschaft, Forschung und Kultur.</a:t>
            </a:r>
          </a:p>
          <a:p>
            <a:pPr marL="342900" lvl="0" indent="-342900">
              <a:lnSpc>
                <a:spcPct val="107000"/>
              </a:lnSpc>
              <a:spcAft>
                <a:spcPts val="800"/>
              </a:spcAft>
              <a:buFont typeface="+mj-lt"/>
              <a:buAutoNum type="arabicPeriod"/>
            </a:pPr>
            <a:endParaRPr lang="de-DE" kern="100" dirty="0">
              <a:latin typeface="Aptos" panose="020B0004020202020204" pitchFamily="34" charset="0"/>
              <a:ea typeface="Aptos" panose="020B0004020202020204" pitchFamily="34" charset="0"/>
              <a:cs typeface="Times New Roman" panose="02020603050405020304" pitchFamily="18" charset="0"/>
            </a:endParaRPr>
          </a:p>
          <a:p>
            <a:pPr lvl="0">
              <a:lnSpc>
                <a:spcPct val="107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Fachkonferenz Mathematik der Timm-Kröger-Schule</a:t>
            </a:r>
          </a:p>
        </p:txBody>
      </p:sp>
    </p:spTree>
    <p:extLst>
      <p:ext uri="{BB962C8B-B14F-4D97-AF65-F5344CB8AC3E}">
        <p14:creationId xmlns:p14="http://schemas.microsoft.com/office/powerpoint/2010/main" val="1747893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0507BE-0841-12E6-B2FB-392C248071C5}"/>
            </a:ext>
          </a:extLst>
        </p:cNvPr>
        <p:cNvGrpSpPr/>
        <p:nvPr/>
      </p:nvGrpSpPr>
      <p:grpSpPr>
        <a:xfrm>
          <a:off x="0" y="0"/>
          <a:ext cx="0" cy="0"/>
          <a:chOff x="0" y="0"/>
          <a:chExt cx="0" cy="0"/>
        </a:xfrm>
      </p:grpSpPr>
      <p:sp>
        <p:nvSpPr>
          <p:cNvPr id="19" name="Rectangle 7">
            <a:extLst>
              <a:ext uri="{FF2B5EF4-FFF2-40B4-BE49-F238E27FC236}">
                <a16:creationId xmlns:a16="http://schemas.microsoft.com/office/drawing/2014/main" id="{BE6BD03C-9FD8-33D9-33EE-BB4F5FE5A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9">
            <a:extLst>
              <a:ext uri="{FF2B5EF4-FFF2-40B4-BE49-F238E27FC236}">
                <a16:creationId xmlns:a16="http://schemas.microsoft.com/office/drawing/2014/main" id="{25FE2A4D-20E4-EE06-C662-E4B9F457B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1">
            <a:extLst>
              <a:ext uri="{FF2B5EF4-FFF2-40B4-BE49-F238E27FC236}">
                <a16:creationId xmlns:a16="http://schemas.microsoft.com/office/drawing/2014/main" id="{F6EB7392-AD37-F03A-35D0-E351FE31A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3">
            <a:extLst>
              <a:ext uri="{FF2B5EF4-FFF2-40B4-BE49-F238E27FC236}">
                <a16:creationId xmlns:a16="http://schemas.microsoft.com/office/drawing/2014/main" id="{883F70F5-B890-C884-5A22-476343406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5">
            <a:extLst>
              <a:ext uri="{FF2B5EF4-FFF2-40B4-BE49-F238E27FC236}">
                <a16:creationId xmlns:a16="http://schemas.microsoft.com/office/drawing/2014/main" id="{60018465-5274-DB4D-F418-5B7E246D3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B398E254-C518-0F01-9704-D2CDEE4E2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55174BCA-AE03-8050-9993-1FFBBD1CF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feld 2">
            <a:extLst>
              <a:ext uri="{FF2B5EF4-FFF2-40B4-BE49-F238E27FC236}">
                <a16:creationId xmlns:a16="http://schemas.microsoft.com/office/drawing/2014/main" id="{B8F54C5A-5E82-6596-EBCA-746B6A4BA4F0}"/>
              </a:ext>
            </a:extLst>
          </p:cNvPr>
          <p:cNvSpPr txBox="1"/>
          <p:nvPr/>
        </p:nvSpPr>
        <p:spPr>
          <a:xfrm>
            <a:off x="473374" y="469262"/>
            <a:ext cx="11167242" cy="6186309"/>
          </a:xfrm>
          <a:prstGeom prst="rect">
            <a:avLst/>
          </a:prstGeom>
          <a:noFill/>
        </p:spPr>
        <p:txBody>
          <a:bodyPr wrap="square">
            <a:spAutoFit/>
          </a:bodyPr>
          <a:lstStyle/>
          <a:p>
            <a:r>
              <a:rPr lang="de-DE" b="1" u="sng" dirty="0"/>
              <a:t>Leistungsnachweise</a:t>
            </a:r>
            <a:r>
              <a:rPr lang="de-DE" dirty="0"/>
              <a:t> </a:t>
            </a:r>
          </a:p>
          <a:p>
            <a:r>
              <a:rPr lang="de-DE" dirty="0"/>
              <a:t>Im Fach Mathematik müssen in den Jahrgangsstufen 2, 3 und 4 mindestens 7 Leistungsnachweise pro Schuljahr geschrieben werden. 5 Leistungsnachweise in Form von Klassenarbeiten. 2 Leistungsnachweise können aus folgendem Katalog ausgewählt werden: </a:t>
            </a:r>
          </a:p>
          <a:p>
            <a:pPr marL="285750" indent="-285750">
              <a:buFont typeface="Wingdings" panose="05000000000000000000" pitchFamily="2" charset="2"/>
              <a:buChar char="ü"/>
            </a:pPr>
            <a:r>
              <a:rPr lang="de-DE" dirty="0"/>
              <a:t>Lapbook</a:t>
            </a:r>
          </a:p>
          <a:p>
            <a:pPr marL="285750" indent="-285750">
              <a:buFont typeface="Wingdings" panose="05000000000000000000" pitchFamily="2" charset="2"/>
              <a:buChar char="ü"/>
            </a:pPr>
            <a:r>
              <a:rPr lang="de-DE" dirty="0"/>
              <a:t>Plakat plus Präsentation zu einem individuellen Thema, das im Anschluss an eine Unterrichtseinheit während des Unterrichts (nicht zu Hause) vorbereitet und nach vorher festgelegten Kriterien bewertet wird.</a:t>
            </a:r>
          </a:p>
          <a:p>
            <a:pPr marL="285750" indent="-285750">
              <a:buFont typeface="Wingdings" panose="05000000000000000000" pitchFamily="2" charset="2"/>
              <a:buChar char="ü"/>
            </a:pPr>
            <a:r>
              <a:rPr lang="de-DE" dirty="0"/>
              <a:t>Geodreieckheft, Zirkelheft, Gewichtsheft, Linealheft, Größenheft, Symmetrieheft &gt; Ordner im Lehrerzimmer</a:t>
            </a:r>
          </a:p>
          <a:p>
            <a:endParaRPr lang="de-DE" dirty="0"/>
          </a:p>
          <a:p>
            <a:r>
              <a:rPr lang="de-DE" dirty="0"/>
              <a:t>Die Leistungsbewertung im Fach Mathematik bezieht sich für die 1.Klasse (2.Halbjahr) und 2.Klasse auf die Kompetenzbereiche, die sich auf den grau hinterlegten Kreisen befinden (Seite 6). </a:t>
            </a:r>
          </a:p>
          <a:p>
            <a:r>
              <a:rPr lang="de-DE" dirty="0"/>
              <a:t>Die Kompetenzen werden durch das Ankreuzen der folgenden fünf Abstufungen dargestellt: sicher, überwiegend sicher, teilweise sicher, überwiegend unsicher, unsicher. </a:t>
            </a:r>
          </a:p>
          <a:p>
            <a:r>
              <a:rPr lang="de-DE" dirty="0"/>
              <a:t>Ab Klasse 3 werden Noten gegeben. Laut Konferenzbeschluss Mathematik werden Klassenarbeiten und gleichwertige Leistungsnachweise nach folgender Absprache bewertet:</a:t>
            </a:r>
          </a:p>
          <a:p>
            <a:endParaRPr lang="de-DE" dirty="0"/>
          </a:p>
          <a:p>
            <a:r>
              <a:rPr lang="de-DE" dirty="0"/>
              <a:t>Note 1 &gt; 100%-98%</a:t>
            </a:r>
          </a:p>
          <a:p>
            <a:r>
              <a:rPr lang="de-DE" dirty="0"/>
              <a:t>Note 2 &gt; 97%-85%</a:t>
            </a:r>
          </a:p>
          <a:p>
            <a:r>
              <a:rPr lang="de-DE" dirty="0"/>
              <a:t>Note 3 &gt; 84%-70%</a:t>
            </a:r>
          </a:p>
          <a:p>
            <a:r>
              <a:rPr lang="de-DE" dirty="0"/>
              <a:t>Note 4 &gt; 69%-50%</a:t>
            </a:r>
          </a:p>
          <a:p>
            <a:r>
              <a:rPr lang="de-DE" dirty="0"/>
              <a:t>Note 5 &gt; 49%-20%</a:t>
            </a:r>
          </a:p>
          <a:p>
            <a:r>
              <a:rPr lang="de-DE" dirty="0"/>
              <a:t>Note 6 &gt; 19%-0%</a:t>
            </a:r>
          </a:p>
        </p:txBody>
      </p:sp>
    </p:spTree>
    <p:extLst>
      <p:ext uri="{BB962C8B-B14F-4D97-AF65-F5344CB8AC3E}">
        <p14:creationId xmlns:p14="http://schemas.microsoft.com/office/powerpoint/2010/main" val="4287660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361013-4D2D-8DB2-644F-D6CBC2AFE862}"/>
            </a:ext>
          </a:extLst>
        </p:cNvPr>
        <p:cNvGrpSpPr/>
        <p:nvPr/>
      </p:nvGrpSpPr>
      <p:grpSpPr>
        <a:xfrm>
          <a:off x="0" y="0"/>
          <a:ext cx="0" cy="0"/>
          <a:chOff x="0" y="0"/>
          <a:chExt cx="0" cy="0"/>
        </a:xfrm>
      </p:grpSpPr>
      <p:sp>
        <p:nvSpPr>
          <p:cNvPr id="19" name="Rectangle 7">
            <a:extLst>
              <a:ext uri="{FF2B5EF4-FFF2-40B4-BE49-F238E27FC236}">
                <a16:creationId xmlns:a16="http://schemas.microsoft.com/office/drawing/2014/main" id="{F883D16A-9B1D-B851-B0B3-6E0CD7729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9">
            <a:extLst>
              <a:ext uri="{FF2B5EF4-FFF2-40B4-BE49-F238E27FC236}">
                <a16:creationId xmlns:a16="http://schemas.microsoft.com/office/drawing/2014/main" id="{489C395C-3CCE-EF17-FA70-BAC56AB5D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1">
            <a:extLst>
              <a:ext uri="{FF2B5EF4-FFF2-40B4-BE49-F238E27FC236}">
                <a16:creationId xmlns:a16="http://schemas.microsoft.com/office/drawing/2014/main" id="{6E7ED535-11EF-3FF2-A1FC-9D090CD7D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3">
            <a:extLst>
              <a:ext uri="{FF2B5EF4-FFF2-40B4-BE49-F238E27FC236}">
                <a16:creationId xmlns:a16="http://schemas.microsoft.com/office/drawing/2014/main" id="{242C3D0D-2EC8-EA73-9626-D4A797B21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5">
            <a:extLst>
              <a:ext uri="{FF2B5EF4-FFF2-40B4-BE49-F238E27FC236}">
                <a16:creationId xmlns:a16="http://schemas.microsoft.com/office/drawing/2014/main" id="{E9D6E51F-47F6-2536-FEA2-3BECB9E5AA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0E45BE4A-0BB1-696A-C9F3-7AFBB41B8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363AFA71-455C-E9B9-0938-AEAD56EEF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feld 2">
            <a:extLst>
              <a:ext uri="{FF2B5EF4-FFF2-40B4-BE49-F238E27FC236}">
                <a16:creationId xmlns:a16="http://schemas.microsoft.com/office/drawing/2014/main" id="{414D29E8-34A7-542C-0A6E-5F84780E83BD}"/>
              </a:ext>
            </a:extLst>
          </p:cNvPr>
          <p:cNvSpPr txBox="1"/>
          <p:nvPr/>
        </p:nvSpPr>
        <p:spPr>
          <a:xfrm>
            <a:off x="757980" y="1197919"/>
            <a:ext cx="10676040" cy="4247317"/>
          </a:xfrm>
          <a:prstGeom prst="rect">
            <a:avLst/>
          </a:prstGeom>
          <a:noFill/>
        </p:spPr>
        <p:txBody>
          <a:bodyPr wrap="square">
            <a:spAutoFit/>
          </a:bodyPr>
          <a:lstStyle/>
          <a:p>
            <a:r>
              <a:rPr lang="de-DE" dirty="0"/>
              <a:t>Nach individuellen Absprachen kann es zu Abweichungen in der Benotung zum Wohle des Kindes kommen. Förder- und Fordermaterialien werden individuell für das jeweilige Kind zusammengestellt. Dabei sind Lehrkräfte und Förderschullehrkräfte im stetigen Austausch. Materialangebote stehen sowohl im Lehrerzimmer als auch im Materialraum/Klassenraum zur Verfügung. </a:t>
            </a:r>
          </a:p>
          <a:p>
            <a:endParaRPr lang="de-DE" dirty="0"/>
          </a:p>
          <a:p>
            <a:r>
              <a:rPr lang="de-DE" b="1" dirty="0"/>
              <a:t>Für die Jahrgangsstufe 4 gilt zusätzlich:</a:t>
            </a:r>
          </a:p>
          <a:p>
            <a:r>
              <a:rPr lang="de-DE" dirty="0"/>
              <a:t>Um eine aussagekräftige Empfehlung für die weiterführende Schule zu gewährleisten, müssen mindestens 3 Leistungsnachweise im 1.Halbjahr geschrieben werden. </a:t>
            </a:r>
          </a:p>
          <a:p>
            <a:endParaRPr lang="de-DE" dirty="0"/>
          </a:p>
          <a:p>
            <a:r>
              <a:rPr lang="de-DE" b="1" u="sng" dirty="0"/>
              <a:t>Anforderungsbereiche:</a:t>
            </a:r>
          </a:p>
          <a:p>
            <a:endParaRPr lang="de-DE" dirty="0"/>
          </a:p>
          <a:p>
            <a:r>
              <a:rPr lang="de-DE" dirty="0"/>
              <a:t>Verteilung der drei Anforderungsbereiche innerhalb einer Klassenarbeit:</a:t>
            </a:r>
          </a:p>
          <a:p>
            <a:r>
              <a:rPr lang="de-DE" i="1" dirty="0"/>
              <a:t>Anforderungsbereich 1: ca. 70%</a:t>
            </a:r>
          </a:p>
          <a:p>
            <a:r>
              <a:rPr lang="de-DE" i="1" dirty="0"/>
              <a:t>Anforderungsbereich 2: ca. 25%</a:t>
            </a:r>
          </a:p>
          <a:p>
            <a:r>
              <a:rPr lang="de-DE" i="1" dirty="0"/>
              <a:t>Anforderungsbereich 3: ca. 5%</a:t>
            </a:r>
          </a:p>
        </p:txBody>
      </p:sp>
    </p:spTree>
    <p:extLst>
      <p:ext uri="{BB962C8B-B14F-4D97-AF65-F5344CB8AC3E}">
        <p14:creationId xmlns:p14="http://schemas.microsoft.com/office/powerpoint/2010/main" val="41524796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EB9E90-7392-092C-E2AC-B7C1DF39023E}"/>
            </a:ext>
          </a:extLst>
        </p:cNvPr>
        <p:cNvGrpSpPr/>
        <p:nvPr/>
      </p:nvGrpSpPr>
      <p:grpSpPr>
        <a:xfrm>
          <a:off x="0" y="0"/>
          <a:ext cx="0" cy="0"/>
          <a:chOff x="0" y="0"/>
          <a:chExt cx="0" cy="0"/>
        </a:xfrm>
      </p:grpSpPr>
      <p:sp>
        <p:nvSpPr>
          <p:cNvPr id="19" name="Rectangle 7">
            <a:extLst>
              <a:ext uri="{FF2B5EF4-FFF2-40B4-BE49-F238E27FC236}">
                <a16:creationId xmlns:a16="http://schemas.microsoft.com/office/drawing/2014/main" id="{C7C8914F-EFA4-CD22-8729-F69A8A756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9">
            <a:extLst>
              <a:ext uri="{FF2B5EF4-FFF2-40B4-BE49-F238E27FC236}">
                <a16:creationId xmlns:a16="http://schemas.microsoft.com/office/drawing/2014/main" id="{0FED88B6-7F55-F679-42C6-A06062158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1">
            <a:extLst>
              <a:ext uri="{FF2B5EF4-FFF2-40B4-BE49-F238E27FC236}">
                <a16:creationId xmlns:a16="http://schemas.microsoft.com/office/drawing/2014/main" id="{258271B6-45A1-A11B-B195-C72FCE4E1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3">
            <a:extLst>
              <a:ext uri="{FF2B5EF4-FFF2-40B4-BE49-F238E27FC236}">
                <a16:creationId xmlns:a16="http://schemas.microsoft.com/office/drawing/2014/main" id="{C0726C7A-8743-DD1A-06BE-7109A6818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5">
            <a:extLst>
              <a:ext uri="{FF2B5EF4-FFF2-40B4-BE49-F238E27FC236}">
                <a16:creationId xmlns:a16="http://schemas.microsoft.com/office/drawing/2014/main" id="{7004FE56-9A8F-937E-EE7D-5B0F2B67A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DA9B89BB-5334-6DBF-024F-7286FFF9A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7C65B1DB-0DF1-A4DE-E9CD-F0DDA0DD0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feld 4">
            <a:extLst>
              <a:ext uri="{FF2B5EF4-FFF2-40B4-BE49-F238E27FC236}">
                <a16:creationId xmlns:a16="http://schemas.microsoft.com/office/drawing/2014/main" id="{80DC7C33-21DC-1733-116D-1FBD07443DFC}"/>
              </a:ext>
            </a:extLst>
          </p:cNvPr>
          <p:cNvSpPr txBox="1"/>
          <p:nvPr/>
        </p:nvSpPr>
        <p:spPr>
          <a:xfrm>
            <a:off x="839416" y="250469"/>
            <a:ext cx="10594604" cy="6186309"/>
          </a:xfrm>
          <a:prstGeom prst="rect">
            <a:avLst/>
          </a:prstGeom>
          <a:noFill/>
        </p:spPr>
        <p:txBody>
          <a:bodyPr wrap="square">
            <a:spAutoFit/>
          </a:bodyPr>
          <a:lstStyle/>
          <a:p>
            <a:r>
              <a:rPr lang="de-DE" b="1" u="sng" dirty="0"/>
              <a:t>Förder- und Forderstunden</a:t>
            </a:r>
          </a:p>
          <a:p>
            <a:r>
              <a:rPr lang="de-DE" dirty="0"/>
              <a:t>Förderstunden: Matheclub Klasse 1/2/3/4 </a:t>
            </a:r>
          </a:p>
          <a:p>
            <a:r>
              <a:rPr lang="de-DE" dirty="0"/>
              <a:t>	           1xpro Woche von 7.30-8.00Uhr oder 12.15-12.45Uhr</a:t>
            </a:r>
          </a:p>
          <a:p>
            <a:r>
              <a:rPr lang="de-DE" dirty="0"/>
              <a:t>Forderstunden: LemaS Klasse 2/3 und Klasse 4 </a:t>
            </a:r>
          </a:p>
          <a:p>
            <a:r>
              <a:rPr lang="de-DE" dirty="0"/>
              <a:t>	           1xpro Woche 7.30-8.00Uhr </a:t>
            </a:r>
          </a:p>
          <a:p>
            <a:endParaRPr lang="de-DE" dirty="0"/>
          </a:p>
          <a:p>
            <a:r>
              <a:rPr lang="de-DE" b="1" u="sng" dirty="0"/>
              <a:t>Ausführung und Formalien</a:t>
            </a:r>
          </a:p>
          <a:p>
            <a:r>
              <a:rPr lang="de-DE" dirty="0"/>
              <a:t>Am Anfang des Schuljahres wird eine schwarze Mappe eingesammelt, um alle Klassenarbeiten und gleichwertigen Leistungsnachweise zu sammeln.</a:t>
            </a:r>
          </a:p>
          <a:p>
            <a:endParaRPr lang="de-DE" dirty="0"/>
          </a:p>
          <a:p>
            <a:r>
              <a:rPr lang="de-DE" b="1" u="sng" dirty="0"/>
              <a:t>Heftführung</a:t>
            </a:r>
          </a:p>
          <a:p>
            <a:r>
              <a:rPr lang="de-DE" dirty="0"/>
              <a:t>Für das Mathematikheft gilt:</a:t>
            </a:r>
          </a:p>
          <a:p>
            <a:pPr marL="285750" indent="-285750">
              <a:buFont typeface="Wingdings" panose="05000000000000000000" pitchFamily="2" charset="2"/>
              <a:buChar char="ü"/>
            </a:pPr>
            <a:r>
              <a:rPr lang="de-DE" dirty="0"/>
              <a:t>Datum oben rechts in die Ecke</a:t>
            </a:r>
          </a:p>
          <a:p>
            <a:pPr marL="285750" indent="-285750">
              <a:buFont typeface="Wingdings" panose="05000000000000000000" pitchFamily="2" charset="2"/>
              <a:buChar char="ü"/>
            </a:pPr>
            <a:r>
              <a:rPr lang="de-DE" dirty="0"/>
              <a:t>Jede Ziffer bekommt ein Kästchen</a:t>
            </a:r>
          </a:p>
          <a:p>
            <a:pPr marL="285750" indent="-285750">
              <a:buFont typeface="Wingdings" panose="05000000000000000000" pitchFamily="2" charset="2"/>
              <a:buChar char="ü"/>
            </a:pPr>
            <a:r>
              <a:rPr lang="de-DE" dirty="0"/>
              <a:t>Seite und Nummer links oben in der Ecke</a:t>
            </a:r>
          </a:p>
          <a:p>
            <a:pPr marL="285750" indent="-285750">
              <a:buFont typeface="Wingdings" panose="05000000000000000000" pitchFamily="2" charset="2"/>
              <a:buChar char="ü"/>
            </a:pPr>
            <a:r>
              <a:rPr lang="de-DE" dirty="0"/>
              <a:t>Wünschenswert wäre, wenn die Überschrift mit Lineal unterstrichen wird </a:t>
            </a:r>
          </a:p>
          <a:p>
            <a:endParaRPr lang="de-DE" dirty="0"/>
          </a:p>
          <a:p>
            <a:r>
              <a:rPr lang="de-DE" i="1" dirty="0"/>
              <a:t>Klasse 1:</a:t>
            </a:r>
            <a:r>
              <a:rPr lang="de-DE" dirty="0"/>
              <a:t> DIN A5 Heft, Lineatur 7 (ohne Rand, große Kästchen)</a:t>
            </a:r>
          </a:p>
          <a:p>
            <a:r>
              <a:rPr lang="de-DE" i="1" dirty="0"/>
              <a:t>Klasse 2:</a:t>
            </a:r>
            <a:r>
              <a:rPr lang="de-DE" dirty="0"/>
              <a:t> DIN A5 oder wahlweise DIN A4, Lineatur 7 (ohne Rand, große Kästchen) </a:t>
            </a:r>
          </a:p>
          <a:p>
            <a:r>
              <a:rPr lang="de-DE" i="1" dirty="0"/>
              <a:t>Ab Klasse 3: </a:t>
            </a:r>
            <a:r>
              <a:rPr lang="de-DE" dirty="0"/>
              <a:t>DIN A4, Lineatur individuell </a:t>
            </a:r>
          </a:p>
          <a:p>
            <a:pPr marL="285750" indent="-285750">
              <a:buFont typeface="Wingdings" panose="05000000000000000000" pitchFamily="2" charset="2"/>
              <a:buChar char="v"/>
            </a:pPr>
            <a:r>
              <a:rPr lang="de-DE" dirty="0"/>
              <a:t>Lineatur 7 (falls Kinder noch nicht in kleinen Kästchen schreiben kann)</a:t>
            </a:r>
          </a:p>
          <a:p>
            <a:pPr marL="285750" indent="-285750">
              <a:buFont typeface="Wingdings" panose="05000000000000000000" pitchFamily="2" charset="2"/>
              <a:buChar char="v"/>
            </a:pPr>
            <a:r>
              <a:rPr lang="de-DE" dirty="0"/>
              <a:t>Lineatur 26 (für Kinder, die in kleinen Kästchen schreiben können)</a:t>
            </a:r>
          </a:p>
        </p:txBody>
      </p:sp>
    </p:spTree>
    <p:extLst>
      <p:ext uri="{BB962C8B-B14F-4D97-AF65-F5344CB8AC3E}">
        <p14:creationId xmlns:p14="http://schemas.microsoft.com/office/powerpoint/2010/main" val="1694889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fik 2">
            <a:extLst>
              <a:ext uri="{FF2B5EF4-FFF2-40B4-BE49-F238E27FC236}">
                <a16:creationId xmlns:a16="http://schemas.microsoft.com/office/drawing/2014/main" id="{86EEE292-4848-0999-0926-89334EBE9281}"/>
              </a:ext>
            </a:extLst>
          </p:cNvPr>
          <p:cNvPicPr>
            <a:picLocks noChangeAspect="1"/>
          </p:cNvPicPr>
          <p:nvPr/>
        </p:nvPicPr>
        <p:blipFill>
          <a:blip r:embed="rId2"/>
          <a:stretch>
            <a:fillRect/>
          </a:stretch>
        </p:blipFill>
        <p:spPr>
          <a:xfrm>
            <a:off x="327057" y="909178"/>
            <a:ext cx="11537885" cy="542280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4BBDCB0B-D3D3-C31C-5349-23D94B3E7537}"/>
              </a:ext>
            </a:extLst>
          </p:cNvPr>
          <p:cNvSpPr txBox="1"/>
          <p:nvPr/>
        </p:nvSpPr>
        <p:spPr>
          <a:xfrm>
            <a:off x="537663" y="288485"/>
            <a:ext cx="5558337" cy="369332"/>
          </a:xfrm>
          <a:prstGeom prst="rect">
            <a:avLst/>
          </a:prstGeom>
          <a:noFill/>
        </p:spPr>
        <p:txBody>
          <a:bodyPr wrap="square" rtlCol="0">
            <a:spAutoFit/>
          </a:bodyPr>
          <a:lstStyle/>
          <a:p>
            <a:r>
              <a:rPr lang="de-DE" b="1" u="sng" dirty="0"/>
              <a:t>Fachsprache – eindeutige Fachbegriffe</a:t>
            </a:r>
          </a:p>
        </p:txBody>
      </p:sp>
    </p:spTree>
    <p:extLst>
      <p:ext uri="{BB962C8B-B14F-4D97-AF65-F5344CB8AC3E}">
        <p14:creationId xmlns:p14="http://schemas.microsoft.com/office/powerpoint/2010/main" val="1759785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Screenshot, Schrift, Zahl enthält.&#10;&#10;KI-generierte Inhalte können fehlerhaft sein.">
            <a:extLst>
              <a:ext uri="{FF2B5EF4-FFF2-40B4-BE49-F238E27FC236}">
                <a16:creationId xmlns:a16="http://schemas.microsoft.com/office/drawing/2014/main" id="{ECEBB5FB-17B2-9971-31C3-482D50E553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576" y="0"/>
            <a:ext cx="11214847" cy="6858000"/>
          </a:xfrm>
          <a:prstGeom prst="rect">
            <a:avLst/>
          </a:prstGeom>
        </p:spPr>
      </p:pic>
    </p:spTree>
    <p:extLst>
      <p:ext uri="{BB962C8B-B14F-4D97-AF65-F5344CB8AC3E}">
        <p14:creationId xmlns:p14="http://schemas.microsoft.com/office/powerpoint/2010/main" val="21782936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fik 2">
            <a:extLst>
              <a:ext uri="{FF2B5EF4-FFF2-40B4-BE49-F238E27FC236}">
                <a16:creationId xmlns:a16="http://schemas.microsoft.com/office/drawing/2014/main" id="{88F9CEDD-1B95-CBA6-8347-FB00A37A3CC1}"/>
              </a:ext>
            </a:extLst>
          </p:cNvPr>
          <p:cNvPicPr>
            <a:picLocks noChangeAspect="1"/>
          </p:cNvPicPr>
          <p:nvPr/>
        </p:nvPicPr>
        <p:blipFill>
          <a:blip r:embed="rId2"/>
          <a:stretch>
            <a:fillRect/>
          </a:stretch>
        </p:blipFill>
        <p:spPr>
          <a:xfrm>
            <a:off x="911424" y="227525"/>
            <a:ext cx="10522595" cy="6497701"/>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3896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fik 2">
            <a:extLst>
              <a:ext uri="{FF2B5EF4-FFF2-40B4-BE49-F238E27FC236}">
                <a16:creationId xmlns:a16="http://schemas.microsoft.com/office/drawing/2014/main" id="{0EEFAF62-2F07-AD73-0674-8418D204C611}"/>
              </a:ext>
            </a:extLst>
          </p:cNvPr>
          <p:cNvPicPr>
            <a:picLocks noChangeAspect="1"/>
          </p:cNvPicPr>
          <p:nvPr/>
        </p:nvPicPr>
        <p:blipFill>
          <a:blip r:embed="rId2"/>
          <a:stretch>
            <a:fillRect/>
          </a:stretch>
        </p:blipFill>
        <p:spPr>
          <a:xfrm>
            <a:off x="983432" y="212965"/>
            <a:ext cx="10450588" cy="6427112"/>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35069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fik 2">
            <a:extLst>
              <a:ext uri="{FF2B5EF4-FFF2-40B4-BE49-F238E27FC236}">
                <a16:creationId xmlns:a16="http://schemas.microsoft.com/office/drawing/2014/main" id="{156F0E1F-CA8D-F610-0BE5-AF4D4615EBC0}"/>
              </a:ext>
            </a:extLst>
          </p:cNvPr>
          <p:cNvPicPr>
            <a:picLocks noChangeAspect="1"/>
          </p:cNvPicPr>
          <p:nvPr/>
        </p:nvPicPr>
        <p:blipFill>
          <a:blip r:embed="rId2"/>
          <a:stretch>
            <a:fillRect/>
          </a:stretch>
        </p:blipFill>
        <p:spPr>
          <a:xfrm>
            <a:off x="790223" y="643467"/>
            <a:ext cx="10611553"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220B6181-6111-9F9D-EA1D-AD2CA317A181}"/>
              </a:ext>
            </a:extLst>
          </p:cNvPr>
          <p:cNvSpPr txBox="1"/>
          <p:nvPr/>
        </p:nvSpPr>
        <p:spPr>
          <a:xfrm>
            <a:off x="730571" y="220190"/>
            <a:ext cx="4608512" cy="369332"/>
          </a:xfrm>
          <a:prstGeom prst="rect">
            <a:avLst/>
          </a:prstGeom>
          <a:noFill/>
        </p:spPr>
        <p:txBody>
          <a:bodyPr wrap="square" rtlCol="0">
            <a:spAutoFit/>
          </a:bodyPr>
          <a:lstStyle/>
          <a:p>
            <a:r>
              <a:rPr lang="de-DE" b="1" u="sng" dirty="0"/>
              <a:t>Weitere Fachbegriffe</a:t>
            </a:r>
          </a:p>
        </p:txBody>
      </p:sp>
    </p:spTree>
    <p:extLst>
      <p:ext uri="{BB962C8B-B14F-4D97-AF65-F5344CB8AC3E}">
        <p14:creationId xmlns:p14="http://schemas.microsoft.com/office/powerpoint/2010/main" val="3082788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9A6B912-EFA3-1997-5CDA-353A05DE0E8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2E3E91B-91E1-ACB2-716F-2376C53421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7B6CE2A7-B096-6769-5E26-FC34FBC7E6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A9DAB1E-8A81-CF16-B645-22FF52EF2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B627286-C54A-A167-9737-D1662C8A38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B013A857-FA19-3963-4163-0FDE5F3E0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57CB7689-21CC-CB62-1E03-B13E1D51FD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C872E5C6-A977-3D8B-E48E-787B96F451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4227BEEF-FAB8-EC5A-EE74-A4CAF24B51F4}"/>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Zahlen und Operationen</a:t>
            </a:r>
          </a:p>
        </p:txBody>
      </p:sp>
      <p:pic>
        <p:nvPicPr>
          <p:cNvPr id="2" name="Grafik 1">
            <a:extLst>
              <a:ext uri="{FF2B5EF4-FFF2-40B4-BE49-F238E27FC236}">
                <a16:creationId xmlns:a16="http://schemas.microsoft.com/office/drawing/2014/main" id="{BA5E327A-7ABF-0AD5-9580-68885D6744C0}"/>
              </a:ext>
            </a:extLst>
          </p:cNvPr>
          <p:cNvPicPr>
            <a:picLocks noChangeAspect="1"/>
          </p:cNvPicPr>
          <p:nvPr/>
        </p:nvPicPr>
        <p:blipFill>
          <a:blip r:embed="rId2"/>
          <a:stretch>
            <a:fillRect/>
          </a:stretch>
        </p:blipFill>
        <p:spPr>
          <a:xfrm>
            <a:off x="839416" y="773996"/>
            <a:ext cx="10037192" cy="5918033"/>
          </a:xfrm>
          <a:prstGeom prst="rect">
            <a:avLst/>
          </a:prstGeom>
        </p:spPr>
      </p:pic>
    </p:spTree>
    <p:extLst>
      <p:ext uri="{BB962C8B-B14F-4D97-AF65-F5344CB8AC3E}">
        <p14:creationId xmlns:p14="http://schemas.microsoft.com/office/powerpoint/2010/main" val="526317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41E693-14E1-62F9-D825-5EE7BDEFF3C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E2331D1-A691-317E-9B00-22E5CC319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E0AE2115-E69C-507D-7503-36D65855BC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C58F80F-895F-57FA-121B-B3B6DCE25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3410C5A-DFD8-4687-B460-4753DD25F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6EA93027-D43E-A535-9DE5-58F7EA063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5F56D428-34D8-B8B9-74AE-5A9158D36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54E45305-44DD-1E3C-0A0C-EFE18FCF7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8C9872F5-5384-2B34-333E-A1B6C36E0449}"/>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Zahlen und Operationen</a:t>
            </a:r>
          </a:p>
        </p:txBody>
      </p:sp>
      <p:pic>
        <p:nvPicPr>
          <p:cNvPr id="3" name="Grafik 2">
            <a:extLst>
              <a:ext uri="{FF2B5EF4-FFF2-40B4-BE49-F238E27FC236}">
                <a16:creationId xmlns:a16="http://schemas.microsoft.com/office/drawing/2014/main" id="{90773CD4-2030-40C9-CC4B-2633863B11F6}"/>
              </a:ext>
            </a:extLst>
          </p:cNvPr>
          <p:cNvPicPr>
            <a:picLocks noChangeAspect="1"/>
          </p:cNvPicPr>
          <p:nvPr/>
        </p:nvPicPr>
        <p:blipFill>
          <a:blip r:embed="rId2"/>
          <a:stretch>
            <a:fillRect/>
          </a:stretch>
        </p:blipFill>
        <p:spPr>
          <a:xfrm>
            <a:off x="438304" y="914893"/>
            <a:ext cx="11020425" cy="828675"/>
          </a:xfrm>
          <a:prstGeom prst="rect">
            <a:avLst/>
          </a:prstGeom>
        </p:spPr>
      </p:pic>
    </p:spTree>
    <p:extLst>
      <p:ext uri="{BB962C8B-B14F-4D97-AF65-F5344CB8AC3E}">
        <p14:creationId xmlns:p14="http://schemas.microsoft.com/office/powerpoint/2010/main" val="1983694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0729B8-41D0-60E0-E88F-52960D864AD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B24B9C4-2553-1809-05B6-DBB9FE51FF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090B8B6A-0EBD-5E9A-2071-5F5E76ADF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4A622F7-0350-F003-393B-5411F73B5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19C33C7-D669-2F52-789D-D5D69B69F7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3E4314DF-F1D0-8A38-EA4A-C1FC13DE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344C9D9B-24B9-23A4-1F3F-2E83A3E7EA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62B8E42B-DA34-2C20-2BE5-A5234BD2B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26FD6051-206E-2726-A9FB-D6A57BC80427}"/>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Größen und Messen</a:t>
            </a:r>
          </a:p>
        </p:txBody>
      </p:sp>
      <p:pic>
        <p:nvPicPr>
          <p:cNvPr id="2" name="Grafik 1">
            <a:extLst>
              <a:ext uri="{FF2B5EF4-FFF2-40B4-BE49-F238E27FC236}">
                <a16:creationId xmlns:a16="http://schemas.microsoft.com/office/drawing/2014/main" id="{2F8D6C18-DA89-5DA9-D529-000CB9DEE3E6}"/>
              </a:ext>
            </a:extLst>
          </p:cNvPr>
          <p:cNvPicPr>
            <a:picLocks noChangeAspect="1"/>
          </p:cNvPicPr>
          <p:nvPr/>
        </p:nvPicPr>
        <p:blipFill>
          <a:blip r:embed="rId2"/>
          <a:stretch>
            <a:fillRect/>
          </a:stretch>
        </p:blipFill>
        <p:spPr>
          <a:xfrm>
            <a:off x="407368" y="872078"/>
            <a:ext cx="11001375" cy="55530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690436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7D5DE5-98D5-37C6-677E-C77C56AE31C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024F106-880D-B393-546A-317731277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70DF7A06-95B2-6719-DC05-D3AABC710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41B375C-D0F2-5AC4-0CC1-BAAAADDC8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B4B73CAA-6F5A-BF70-B776-8F243BC984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8B7DDE80-EF30-C4B5-6150-14EF82105C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8A54F3E4-F3C9-5FBD-5BA3-E58862156D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2188D5F9-9D51-3FDD-05EB-F60F9F444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4FD4540D-F8CE-2A37-32EB-640CB43CC04A}"/>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Größen und Messen</a:t>
            </a:r>
          </a:p>
        </p:txBody>
      </p:sp>
      <p:pic>
        <p:nvPicPr>
          <p:cNvPr id="3" name="Grafik 2">
            <a:extLst>
              <a:ext uri="{FF2B5EF4-FFF2-40B4-BE49-F238E27FC236}">
                <a16:creationId xmlns:a16="http://schemas.microsoft.com/office/drawing/2014/main" id="{7F2B53E2-DAF8-D8B3-4EA4-64BA26E52624}"/>
              </a:ext>
            </a:extLst>
          </p:cNvPr>
          <p:cNvPicPr>
            <a:picLocks noChangeAspect="1"/>
          </p:cNvPicPr>
          <p:nvPr/>
        </p:nvPicPr>
        <p:blipFill>
          <a:blip r:embed="rId2"/>
          <a:stretch>
            <a:fillRect/>
          </a:stretch>
        </p:blipFill>
        <p:spPr>
          <a:xfrm>
            <a:off x="839416" y="716371"/>
            <a:ext cx="11001375" cy="771525"/>
          </a:xfrm>
          <a:prstGeom prst="rect">
            <a:avLst/>
          </a:prstGeom>
        </p:spPr>
      </p:pic>
    </p:spTree>
    <p:extLst>
      <p:ext uri="{BB962C8B-B14F-4D97-AF65-F5344CB8AC3E}">
        <p14:creationId xmlns:p14="http://schemas.microsoft.com/office/powerpoint/2010/main" val="3518676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677BF4-AE52-7830-7B47-5FAEE82B3BC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76D5CF1-AED1-5ECE-BBE2-E7669816D0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CD46C0FC-3B15-7D24-2E1B-F4DFDDB3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0A3B768-A7CE-C222-5240-0036EF089B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B96288A-EF8C-088A-1A6D-E44C2B854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FD069052-7797-7099-E20F-00BF03FB5F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942A3CBC-32CA-AE38-BB55-1AA79AD8F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48507DDC-01D4-8E0A-1C4A-BB30F63DC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D8B24DBB-55CC-7067-4A22-4FF0F4065668}"/>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Raum und Form</a:t>
            </a:r>
          </a:p>
        </p:txBody>
      </p:sp>
      <p:pic>
        <p:nvPicPr>
          <p:cNvPr id="5" name="Grafik 4">
            <a:extLst>
              <a:ext uri="{FF2B5EF4-FFF2-40B4-BE49-F238E27FC236}">
                <a16:creationId xmlns:a16="http://schemas.microsoft.com/office/drawing/2014/main" id="{F0FB7A68-8875-2B79-212F-B1056BE8C345}"/>
              </a:ext>
            </a:extLst>
          </p:cNvPr>
          <p:cNvPicPr>
            <a:picLocks noChangeAspect="1"/>
          </p:cNvPicPr>
          <p:nvPr/>
        </p:nvPicPr>
        <p:blipFill>
          <a:blip r:embed="rId2"/>
          <a:stretch>
            <a:fillRect/>
          </a:stretch>
        </p:blipFill>
        <p:spPr>
          <a:xfrm>
            <a:off x="623392" y="589522"/>
            <a:ext cx="10992345" cy="5925577"/>
          </a:xfrm>
          <a:prstGeom prst="rect">
            <a:avLst/>
          </a:prstGeom>
        </p:spPr>
      </p:pic>
    </p:spTree>
    <p:extLst>
      <p:ext uri="{BB962C8B-B14F-4D97-AF65-F5344CB8AC3E}">
        <p14:creationId xmlns:p14="http://schemas.microsoft.com/office/powerpoint/2010/main" val="2991918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13FB0A-B9D3-CC84-2D92-558ED50E7C1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AADB398-3DF4-0226-FCCD-894968900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C45A1B-75AA-C192-1DD9-5D2D955F3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684C88B-0AB6-D2E0-EFD7-2A5127AD7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3DFA651-6357-6E64-ADE4-93D0B4E8D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3B2A0ED5-9892-D54E-907F-B75FBE085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B1C8AAEB-CA7E-9B8C-D92C-A97819F8B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Isosceles Triangle 19">
            <a:extLst>
              <a:ext uri="{FF2B5EF4-FFF2-40B4-BE49-F238E27FC236}">
                <a16:creationId xmlns:a16="http://schemas.microsoft.com/office/drawing/2014/main" id="{4C1DB385-F4A4-4BE3-C63A-8CD16EA5D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feld 3">
            <a:extLst>
              <a:ext uri="{FF2B5EF4-FFF2-40B4-BE49-F238E27FC236}">
                <a16:creationId xmlns:a16="http://schemas.microsoft.com/office/drawing/2014/main" id="{B2697DE1-7DA6-F433-A522-265F07BEA48E}"/>
              </a:ext>
            </a:extLst>
          </p:cNvPr>
          <p:cNvSpPr txBox="1"/>
          <p:nvPr/>
        </p:nvSpPr>
        <p:spPr>
          <a:xfrm>
            <a:off x="730571" y="220190"/>
            <a:ext cx="4608512" cy="369332"/>
          </a:xfrm>
          <a:prstGeom prst="rect">
            <a:avLst/>
          </a:prstGeom>
          <a:noFill/>
        </p:spPr>
        <p:txBody>
          <a:bodyPr wrap="square" rtlCol="0">
            <a:spAutoFit/>
          </a:bodyPr>
          <a:lstStyle/>
          <a:p>
            <a:r>
              <a:rPr lang="de-DE" b="1" u="sng" dirty="0"/>
              <a:t>Inhaltsbereich Daten, Zufall, Kombinatorik </a:t>
            </a:r>
          </a:p>
        </p:txBody>
      </p:sp>
      <p:pic>
        <p:nvPicPr>
          <p:cNvPr id="3" name="Grafik 2">
            <a:extLst>
              <a:ext uri="{FF2B5EF4-FFF2-40B4-BE49-F238E27FC236}">
                <a16:creationId xmlns:a16="http://schemas.microsoft.com/office/drawing/2014/main" id="{DA8506E5-DBDA-75C2-E33A-03ECBDBA895F}"/>
              </a:ext>
            </a:extLst>
          </p:cNvPr>
          <p:cNvPicPr>
            <a:picLocks noChangeAspect="1"/>
          </p:cNvPicPr>
          <p:nvPr/>
        </p:nvPicPr>
        <p:blipFill>
          <a:blip r:embed="rId2"/>
          <a:stretch>
            <a:fillRect/>
          </a:stretch>
        </p:blipFill>
        <p:spPr>
          <a:xfrm>
            <a:off x="335360" y="714412"/>
            <a:ext cx="11001375" cy="2857500"/>
          </a:xfrm>
          <a:prstGeom prst="rect">
            <a:avLst/>
          </a:prstGeom>
        </p:spPr>
      </p:pic>
    </p:spTree>
    <p:extLst>
      <p:ext uri="{BB962C8B-B14F-4D97-AF65-F5344CB8AC3E}">
        <p14:creationId xmlns:p14="http://schemas.microsoft.com/office/powerpoint/2010/main" val="115242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flipH="1">
            <a:off x="4223792" y="537210"/>
            <a:ext cx="5832648" cy="523220"/>
          </a:xfrm>
          <a:prstGeom prst="rect">
            <a:avLst/>
          </a:prstGeom>
          <a:noFill/>
        </p:spPr>
        <p:txBody>
          <a:bodyPr wrap="square" rtlCol="0">
            <a:spAutoFit/>
          </a:bodyPr>
          <a:lstStyle/>
          <a:p>
            <a:r>
              <a:rPr lang="de-DE" sz="2800" dirty="0">
                <a:ln w="0"/>
                <a:solidFill>
                  <a:schemeClr val="accent1"/>
                </a:solidFill>
                <a:effectLst>
                  <a:outerShdw blurRad="38100" dist="25400" dir="5400000" algn="ctr" rotWithShape="0">
                    <a:srgbClr val="6E747A">
                      <a:alpha val="43000"/>
                    </a:srgbClr>
                  </a:outerShdw>
                </a:effectLst>
              </a:rPr>
              <a:t>Anforderungsbereiche</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
        <p:nvSpPr>
          <p:cNvPr id="5" name="Ellipse 4">
            <a:extLst>
              <a:ext uri="{FF2B5EF4-FFF2-40B4-BE49-F238E27FC236}">
                <a16:creationId xmlns:a16="http://schemas.microsoft.com/office/drawing/2014/main" id="{EE15C3DE-B0F7-5EDC-3200-0B6A39E6EC1E}"/>
              </a:ext>
            </a:extLst>
          </p:cNvPr>
          <p:cNvSpPr/>
          <p:nvPr/>
        </p:nvSpPr>
        <p:spPr>
          <a:xfrm>
            <a:off x="35583" y="2168860"/>
            <a:ext cx="3672408" cy="3168352"/>
          </a:xfrm>
          <a:prstGeom prst="ellipse">
            <a:avLst/>
          </a:prstGeom>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e-DE" b="1" u="sng" dirty="0">
                <a:ln w="0"/>
                <a:solidFill>
                  <a:schemeClr val="tx1"/>
                </a:solidFill>
                <a:effectLst>
                  <a:outerShdw blurRad="38100" dist="19050" dir="2700000" algn="tl" rotWithShape="0">
                    <a:schemeClr val="dk1">
                      <a:alpha val="40000"/>
                    </a:schemeClr>
                  </a:outerShdw>
                </a:effectLst>
              </a:rPr>
              <a:t>Anforderungsbereich I: Reproduzieren</a:t>
            </a:r>
          </a:p>
          <a:p>
            <a:pPr algn="ctr"/>
            <a:r>
              <a:rPr lang="de-DE" dirty="0"/>
              <a:t>Wiedergabe und direkte Anwendung von Grundwissen sowie das Ausführen von Routinetätigkeiten in einem abgegrenzten bekannten Gebiet</a:t>
            </a:r>
          </a:p>
        </p:txBody>
      </p:sp>
      <p:sp>
        <p:nvSpPr>
          <p:cNvPr id="6" name="Ellipse 5">
            <a:extLst>
              <a:ext uri="{FF2B5EF4-FFF2-40B4-BE49-F238E27FC236}">
                <a16:creationId xmlns:a16="http://schemas.microsoft.com/office/drawing/2014/main" id="{41006785-7C34-7900-4364-047E557FD47B}"/>
              </a:ext>
            </a:extLst>
          </p:cNvPr>
          <p:cNvSpPr/>
          <p:nvPr/>
        </p:nvSpPr>
        <p:spPr>
          <a:xfrm>
            <a:off x="3779798" y="1988840"/>
            <a:ext cx="3972386" cy="3528392"/>
          </a:xfrm>
          <a:prstGeom prst="ellipse">
            <a:avLst/>
          </a:prstGeom>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e-DE" b="1" u="sng" dirty="0">
                <a:ln w="0"/>
                <a:solidFill>
                  <a:schemeClr val="tx1"/>
                </a:solidFill>
                <a:effectLst>
                  <a:outerShdw blurRad="38100" dist="19050" dir="2700000" algn="tl" rotWithShape="0">
                    <a:schemeClr val="dk1">
                      <a:alpha val="40000"/>
                    </a:schemeClr>
                  </a:outerShdw>
                </a:effectLst>
              </a:rPr>
              <a:t>Anforderungsbereich II: Zusammenhänge herstellen</a:t>
            </a:r>
          </a:p>
          <a:p>
            <a:pPr algn="ctr"/>
            <a:r>
              <a:rPr lang="de-DE" dirty="0"/>
              <a:t>Erkennen und Nutzen von Zusammenhängen zwischen Kenntnissen, Fertigkeiten und Fähigkeiten, die in der Auseinandersetzung mit Mathematik auf verschiedenen Gebieten erworben wurden.</a:t>
            </a:r>
          </a:p>
        </p:txBody>
      </p:sp>
      <p:sp>
        <p:nvSpPr>
          <p:cNvPr id="7" name="Ellipse 6">
            <a:extLst>
              <a:ext uri="{FF2B5EF4-FFF2-40B4-BE49-F238E27FC236}">
                <a16:creationId xmlns:a16="http://schemas.microsoft.com/office/drawing/2014/main" id="{9AC46EBE-5BF9-E2EB-69E4-A45549A51540}"/>
              </a:ext>
            </a:extLst>
          </p:cNvPr>
          <p:cNvSpPr/>
          <p:nvPr/>
        </p:nvSpPr>
        <p:spPr>
          <a:xfrm>
            <a:off x="7823991" y="1844824"/>
            <a:ext cx="4332425" cy="4032448"/>
          </a:xfrm>
          <a:prstGeom prst="ellipse">
            <a:avLst/>
          </a:prstGeom>
          <a:ln>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de-DE" b="1" u="sng" dirty="0">
                <a:ln w="0"/>
                <a:solidFill>
                  <a:schemeClr val="tx1"/>
                </a:solidFill>
                <a:effectLst>
                  <a:outerShdw blurRad="38100" dist="19050" dir="2700000" algn="tl" rotWithShape="0">
                    <a:schemeClr val="dk1">
                      <a:alpha val="40000"/>
                    </a:schemeClr>
                  </a:outerShdw>
                </a:effectLst>
              </a:rPr>
              <a:t>Anforderungsbereich III: Verallgemeinern und Reflektieren</a:t>
            </a:r>
          </a:p>
          <a:p>
            <a:pPr algn="ctr"/>
            <a:r>
              <a:rPr lang="de-DE" dirty="0"/>
              <a:t>Formulieren von Gesetzmäßigkeiten, entwickeln und reflektieren von Strategien sowie Begründen, Beurteilen und Verallgemeinern von Lösungswegen und Lösungen sowie das Übertragen von Erkenntnissen auf unbekannte Fragestellungen.</a:t>
            </a:r>
          </a:p>
        </p:txBody>
      </p:sp>
    </p:spTree>
    <p:extLst>
      <p:ext uri="{BB962C8B-B14F-4D97-AF65-F5344CB8AC3E}">
        <p14:creationId xmlns:p14="http://schemas.microsoft.com/office/powerpoint/2010/main" val="3627889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3719736" y="404664"/>
            <a:ext cx="5616624" cy="523220"/>
          </a:xfrm>
          <a:prstGeom prst="rect">
            <a:avLst/>
          </a:prstGeom>
          <a:noFill/>
        </p:spPr>
        <p:txBody>
          <a:bodyPr wrap="square" rtlCol="0">
            <a:spAutoFit/>
          </a:bodyPr>
          <a:lstStyle/>
          <a:p>
            <a:r>
              <a:rPr lang="de-DE" sz="2800" dirty="0">
                <a:ln w="0"/>
                <a:solidFill>
                  <a:schemeClr val="accent1"/>
                </a:solidFill>
                <a:effectLst>
                  <a:outerShdw blurRad="38100" dist="25400" dir="5400000" algn="ctr" rotWithShape="0">
                    <a:srgbClr val="6E747A">
                      <a:alpha val="43000"/>
                    </a:srgbClr>
                  </a:outerShdw>
                </a:effectLst>
              </a:rPr>
              <a:t>Allgemeine basale Kompetenzen</a:t>
            </a:r>
          </a:p>
        </p:txBody>
      </p:sp>
      <p:pic>
        <p:nvPicPr>
          <p:cNvPr id="6" name="Grafi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
        <p:nvSpPr>
          <p:cNvPr id="3" name="Textfeld 2">
            <a:extLst>
              <a:ext uri="{FF2B5EF4-FFF2-40B4-BE49-F238E27FC236}">
                <a16:creationId xmlns:a16="http://schemas.microsoft.com/office/drawing/2014/main" id="{04D1C0D0-C8DE-E0B0-29CA-B4C1B054263A}"/>
              </a:ext>
            </a:extLst>
          </p:cNvPr>
          <p:cNvSpPr txBox="1"/>
          <p:nvPr/>
        </p:nvSpPr>
        <p:spPr>
          <a:xfrm>
            <a:off x="7320136" y="1412776"/>
            <a:ext cx="3456384" cy="4524315"/>
          </a:xfrm>
          <a:prstGeom prst="rect">
            <a:avLst/>
          </a:prstGeom>
          <a:noFill/>
        </p:spPr>
        <p:txBody>
          <a:bodyPr wrap="square" rtlCol="0">
            <a:spAutoFit/>
          </a:bodyPr>
          <a:lstStyle/>
          <a:p>
            <a:pPr algn="l">
              <a:buNone/>
            </a:pPr>
            <a:r>
              <a:rPr lang="de-DE" b="0" i="0" dirty="0">
                <a:solidFill>
                  <a:srgbClr val="62718D"/>
                </a:solidFill>
                <a:effectLst/>
                <a:latin typeface="Raleway" pitchFamily="2" charset="0"/>
              </a:rPr>
              <a:t>Basale Kompetenzen bezeichnen die Verstehensgrundlagen und Grundfertigkeiten, die in der Primarstufe erworben werden müssen, um anschlussfähig in der Sekundarstufe weiterlernen zu können.</a:t>
            </a:r>
          </a:p>
          <a:p>
            <a:pPr algn="l"/>
            <a:r>
              <a:rPr lang="de-DE" b="0" i="0" dirty="0">
                <a:solidFill>
                  <a:srgbClr val="62718D"/>
                </a:solidFill>
                <a:effectLst/>
                <a:latin typeface="Raleway" pitchFamily="2" charset="0"/>
              </a:rPr>
              <a:t>Sie haben einen Schwerpunkt im arithmetischen Bereich, andere Inhaltsbereiche sind allerdings ebenso berührt. Insbesondere sind auch die prozessbezogenen Kompetenzen in den Blick zu nehmen.</a:t>
            </a:r>
          </a:p>
        </p:txBody>
      </p:sp>
      <p:pic>
        <p:nvPicPr>
          <p:cNvPr id="4" name="Grafik 3"/>
          <p:cNvPicPr/>
          <p:nvPr/>
        </p:nvPicPr>
        <p:blipFill>
          <a:blip r:embed="rId3"/>
          <a:stretch>
            <a:fillRect/>
          </a:stretch>
        </p:blipFill>
        <p:spPr>
          <a:xfrm>
            <a:off x="1577614" y="1268760"/>
            <a:ext cx="5028813" cy="5184576"/>
          </a:xfrm>
          <a:prstGeom prst="rect">
            <a:avLst/>
          </a:prstGeom>
          <a:noFill/>
          <a:ln>
            <a:noFill/>
          </a:ln>
        </p:spPr>
      </p:pic>
    </p:spTree>
    <p:extLst>
      <p:ext uri="{BB962C8B-B14F-4D97-AF65-F5344CB8AC3E}">
        <p14:creationId xmlns:p14="http://schemas.microsoft.com/office/powerpoint/2010/main" val="2814896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775520" y="530215"/>
            <a:ext cx="8928992" cy="523220"/>
          </a:xfrm>
          <a:prstGeom prst="rect">
            <a:avLst/>
          </a:prstGeom>
          <a:noFill/>
        </p:spPr>
        <p:txBody>
          <a:bodyPr wrap="square" rtlCol="0">
            <a:spAutoFit/>
          </a:bodyPr>
          <a:lstStyle/>
          <a:p>
            <a:r>
              <a:rPr lang="de-DE" sz="2800" dirty="0">
                <a:ln w="0"/>
                <a:solidFill>
                  <a:schemeClr val="accent1"/>
                </a:solidFill>
                <a:effectLst>
                  <a:outerShdw blurRad="38100" dist="25400" dir="5400000" algn="ctr" rotWithShape="0">
                    <a:srgbClr val="6E747A">
                      <a:alpha val="43000"/>
                    </a:srgbClr>
                  </a:outerShdw>
                </a:effectLst>
              </a:rPr>
              <a:t>Kompetenzbereiche in der Mathematik in der Primarstufe</a:t>
            </a:r>
          </a:p>
        </p:txBody>
      </p:sp>
      <p:pic>
        <p:nvPicPr>
          <p:cNvPr id="4" name="Grafi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pic>
        <p:nvPicPr>
          <p:cNvPr id="6" name="Grafik 5" descr="Ein Bild, das Text, Kreis, Diagramm, Screenshot enthält.&#10;&#10;KI-generierte Inhalte können fehlerhaft sein.">
            <a:extLst>
              <a:ext uri="{FF2B5EF4-FFF2-40B4-BE49-F238E27FC236}">
                <a16:creationId xmlns:a16="http://schemas.microsoft.com/office/drawing/2014/main" id="{78ECCFAB-47A8-FC3C-6AAF-F4F5A17E7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1588" y="1060430"/>
            <a:ext cx="7990328" cy="5797570"/>
          </a:xfrm>
          <a:prstGeom prst="rect">
            <a:avLst/>
          </a:prstGeom>
        </p:spPr>
      </p:pic>
    </p:spTree>
    <p:extLst>
      <p:ext uri="{BB962C8B-B14F-4D97-AF65-F5344CB8AC3E}">
        <p14:creationId xmlns:p14="http://schemas.microsoft.com/office/powerpoint/2010/main" val="2210090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a:srcRect l="28738" t="25853" r="29328" b="9040"/>
          <a:stretch/>
        </p:blipFill>
        <p:spPr>
          <a:xfrm>
            <a:off x="2252786" y="1292630"/>
            <a:ext cx="5744919" cy="5016690"/>
          </a:xfrm>
          <a:prstGeom prst="rect">
            <a:avLst/>
          </a:prstGeom>
        </p:spPr>
      </p:pic>
      <p:cxnSp>
        <p:nvCxnSpPr>
          <p:cNvPr id="4" name="Gerade Verbindung mit Pfeil 3"/>
          <p:cNvCxnSpPr/>
          <p:nvPr/>
        </p:nvCxnSpPr>
        <p:spPr>
          <a:xfrm flipH="1">
            <a:off x="3106175" y="3043252"/>
            <a:ext cx="144016" cy="2160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flipV="1">
            <a:off x="4042279" y="2251164"/>
            <a:ext cx="288032" cy="14401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5338423" y="2251164"/>
            <a:ext cx="288032" cy="7200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a:off x="6490551" y="2945536"/>
            <a:ext cx="0" cy="36004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6706575" y="4267388"/>
            <a:ext cx="0" cy="36004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a:off x="2962159" y="4267388"/>
            <a:ext cx="0" cy="36004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a:off x="3466215" y="5491524"/>
            <a:ext cx="288032" cy="2160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p:nvPr/>
        </p:nvCxnSpPr>
        <p:spPr>
          <a:xfrm flipH="1">
            <a:off x="5949212" y="5479949"/>
            <a:ext cx="216024" cy="2160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p:cNvCxnSpPr/>
          <p:nvPr/>
        </p:nvCxnSpPr>
        <p:spPr>
          <a:xfrm>
            <a:off x="4618343" y="6018730"/>
            <a:ext cx="43204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feld 20"/>
          <p:cNvSpPr txBox="1"/>
          <p:nvPr/>
        </p:nvSpPr>
        <p:spPr>
          <a:xfrm>
            <a:off x="2102935" y="288515"/>
            <a:ext cx="6470976" cy="954107"/>
          </a:xfrm>
          <a:prstGeom prst="rect">
            <a:avLst/>
          </a:prstGeom>
          <a:noFill/>
        </p:spPr>
        <p:txBody>
          <a:bodyPr wrap="square" rtlCol="0">
            <a:spAutoFit/>
          </a:bodyPr>
          <a:lstStyle/>
          <a:p>
            <a:r>
              <a:rPr lang="de-DE" sz="2800" dirty="0">
                <a:ln w="0"/>
                <a:solidFill>
                  <a:schemeClr val="accent1"/>
                </a:solidFill>
                <a:effectLst>
                  <a:outerShdw blurRad="38100" dist="25400" dir="5400000" algn="ctr" rotWithShape="0">
                    <a:srgbClr val="6E747A">
                      <a:alpha val="43000"/>
                    </a:srgbClr>
                  </a:outerShdw>
                </a:effectLst>
              </a:rPr>
              <a:t>Das schulinterne Fachcurriculum trifft Vereinbarungen zu folgenden Aspekten</a:t>
            </a:r>
          </a:p>
        </p:txBody>
      </p:sp>
      <p:pic>
        <p:nvPicPr>
          <p:cNvPr id="22" name="Grafik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Tree>
    <p:extLst>
      <p:ext uri="{BB962C8B-B14F-4D97-AF65-F5344CB8AC3E}">
        <p14:creationId xmlns:p14="http://schemas.microsoft.com/office/powerpoint/2010/main" val="2651766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080120" cy="1060430"/>
          </a:xfrm>
          <a:prstGeom prst="rect">
            <a:avLst/>
          </a:prstGeom>
        </p:spPr>
      </p:pic>
      <p:sp>
        <p:nvSpPr>
          <p:cNvPr id="6" name="Textfeld 5">
            <a:extLst>
              <a:ext uri="{FF2B5EF4-FFF2-40B4-BE49-F238E27FC236}">
                <a16:creationId xmlns:a16="http://schemas.microsoft.com/office/drawing/2014/main" id="{A98A32D5-9DFB-53C6-67AB-38E5BD498CEA}"/>
              </a:ext>
            </a:extLst>
          </p:cNvPr>
          <p:cNvSpPr txBox="1"/>
          <p:nvPr/>
        </p:nvSpPr>
        <p:spPr>
          <a:xfrm>
            <a:off x="1415480" y="1268760"/>
            <a:ext cx="9865096" cy="1200329"/>
          </a:xfrm>
          <a:prstGeom prst="rect">
            <a:avLst/>
          </a:prstGeom>
          <a:noFill/>
        </p:spPr>
        <p:txBody>
          <a:bodyPr wrap="square" rtlCol="0">
            <a:spAutoFit/>
          </a:bodyPr>
          <a:lstStyle/>
          <a:p>
            <a:r>
              <a:rPr lang="de-DE" dirty="0"/>
              <a:t>Die vorgesehenen Größen können in ihrer Reihenfolge getauscht werden. </a:t>
            </a:r>
          </a:p>
          <a:p>
            <a:r>
              <a:rPr lang="de-DE" dirty="0"/>
              <a:t>Blau geschriebene Inhalte gelten nur für Klasse 2.</a:t>
            </a:r>
          </a:p>
          <a:p>
            <a:endParaRPr lang="de-DE" dirty="0"/>
          </a:p>
          <a:p>
            <a:r>
              <a:rPr lang="de-DE" dirty="0"/>
              <a:t>Partnerarbeit und Gruppenarbeit ist im Folgenden mit PA und GA abgekürzt. </a:t>
            </a:r>
          </a:p>
        </p:txBody>
      </p:sp>
    </p:spTree>
    <p:extLst>
      <p:ext uri="{BB962C8B-B14F-4D97-AF65-F5344CB8AC3E}">
        <p14:creationId xmlns:p14="http://schemas.microsoft.com/office/powerpoint/2010/main" val="601802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s Rechteck 2"/>
          <p:cNvSpPr/>
          <p:nvPr/>
        </p:nvSpPr>
        <p:spPr>
          <a:xfrm>
            <a:off x="102225" y="148420"/>
            <a:ext cx="129614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Klasse 1/2</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1424971" y="6165304"/>
            <a:ext cx="648072" cy="636258"/>
          </a:xfrm>
          <a:prstGeom prst="rect">
            <a:avLst/>
          </a:prstGeom>
        </p:spPr>
      </p:pic>
      <p:sp>
        <p:nvSpPr>
          <p:cNvPr id="5" name="Abgerundetes Rechteck 4"/>
          <p:cNvSpPr/>
          <p:nvPr/>
        </p:nvSpPr>
        <p:spPr>
          <a:xfrm>
            <a:off x="7145542"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Methoden</a:t>
            </a:r>
          </a:p>
          <a:p>
            <a:pPr algn="ctr"/>
            <a:r>
              <a:rPr lang="de-DE" dirty="0">
                <a:solidFill>
                  <a:schemeClr val="tx1"/>
                </a:solidFill>
              </a:rPr>
              <a:t>analog/ digital</a:t>
            </a:r>
          </a:p>
        </p:txBody>
      </p:sp>
      <p:sp>
        <p:nvSpPr>
          <p:cNvPr id="6" name="Abgerundetes Rechteck 5"/>
          <p:cNvSpPr/>
          <p:nvPr/>
        </p:nvSpPr>
        <p:spPr>
          <a:xfrm>
            <a:off x="119336" y="1176974"/>
            <a:ext cx="432048" cy="489654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dirty="0">
                <a:ln w="0"/>
                <a:solidFill>
                  <a:schemeClr val="tx1"/>
                </a:solidFill>
                <a:effectLst>
                  <a:outerShdw blurRad="38100" dist="19050" dir="2700000" algn="tl" rotWithShape="0">
                    <a:schemeClr val="dk1">
                      <a:alpha val="40000"/>
                    </a:schemeClr>
                  </a:outerShdw>
                </a:effectLst>
              </a:rPr>
              <a:t>Zahlbegriff</a:t>
            </a:r>
          </a:p>
        </p:txBody>
      </p:sp>
      <p:sp>
        <p:nvSpPr>
          <p:cNvPr id="7" name="Abgerundetes Rechteck 6"/>
          <p:cNvSpPr/>
          <p:nvPr/>
        </p:nvSpPr>
        <p:spPr>
          <a:xfrm>
            <a:off x="9696400"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Materialien und Beispiele</a:t>
            </a:r>
          </a:p>
        </p:txBody>
      </p:sp>
      <p:sp>
        <p:nvSpPr>
          <p:cNvPr id="8" name="Abgerundetes Rechteck 7"/>
          <p:cNvSpPr/>
          <p:nvPr/>
        </p:nvSpPr>
        <p:spPr>
          <a:xfrm>
            <a:off x="1572963" y="188640"/>
            <a:ext cx="2847127"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Konkretisierungen</a:t>
            </a:r>
          </a:p>
        </p:txBody>
      </p:sp>
      <p:sp>
        <p:nvSpPr>
          <p:cNvPr id="10" name="Abgerundetes Rechteck 9"/>
          <p:cNvSpPr/>
          <p:nvPr/>
        </p:nvSpPr>
        <p:spPr>
          <a:xfrm>
            <a:off x="4594684" y="188640"/>
            <a:ext cx="2376264" cy="7200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Verbindliche Absprachen</a:t>
            </a:r>
          </a:p>
        </p:txBody>
      </p:sp>
      <p:sp>
        <p:nvSpPr>
          <p:cNvPr id="11" name="Abgerundetes Rechteck 10"/>
          <p:cNvSpPr/>
          <p:nvPr/>
        </p:nvSpPr>
        <p:spPr>
          <a:xfrm>
            <a:off x="839416" y="1176974"/>
            <a:ext cx="3467236"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endParaRPr lang="de-DE" dirty="0"/>
          </a:p>
          <a:p>
            <a:r>
              <a:rPr lang="de-DE" dirty="0"/>
              <a:t>Vorwissen der Kinder zu Zahlen erfassen „Mathematik im Alltag“</a:t>
            </a:r>
          </a:p>
          <a:p>
            <a:r>
              <a:rPr lang="de-DE" dirty="0">
                <a:solidFill>
                  <a:srgbClr val="0070C0"/>
                </a:solidFill>
              </a:rPr>
              <a:t>Wiederholung Grundwissen im Zahlenraum bis 20</a:t>
            </a:r>
          </a:p>
          <a:p>
            <a:r>
              <a:rPr lang="de-DE" dirty="0">
                <a:solidFill>
                  <a:schemeClr val="tx1"/>
                </a:solidFill>
              </a:rPr>
              <a:t>Zahlen bis 10, 20 </a:t>
            </a:r>
            <a:r>
              <a:rPr lang="de-DE" dirty="0">
                <a:solidFill>
                  <a:srgbClr val="0070C0"/>
                </a:solidFill>
              </a:rPr>
              <a:t>oder 100:</a:t>
            </a:r>
          </a:p>
          <a:p>
            <a:r>
              <a:rPr lang="de-DE" i="1" dirty="0">
                <a:solidFill>
                  <a:schemeClr val="tx1"/>
                </a:solidFill>
              </a:rPr>
              <a:t>flexibel Zählen im Zahlenraum bis 20, darstellen von Zahlen und Mengen bis 20 </a:t>
            </a:r>
            <a:r>
              <a:rPr lang="de-DE" i="1" dirty="0">
                <a:solidFill>
                  <a:schemeClr val="accent1"/>
                </a:solidFill>
              </a:rPr>
              <a:t>oder 100, </a:t>
            </a:r>
            <a:r>
              <a:rPr lang="de-DE" i="1" dirty="0">
                <a:solidFill>
                  <a:schemeClr val="tx1"/>
                </a:solidFill>
              </a:rPr>
              <a:t>Anzahlen erfassen, ordnen, vergleichen </a:t>
            </a:r>
            <a:r>
              <a:rPr lang="de-DE" i="1" dirty="0">
                <a:solidFill>
                  <a:schemeClr val="accent1"/>
                </a:solidFill>
              </a:rPr>
              <a:t>und zerlegen</a:t>
            </a:r>
            <a:r>
              <a:rPr lang="de-DE" i="1" dirty="0">
                <a:solidFill>
                  <a:schemeClr val="tx1"/>
                </a:solidFill>
              </a:rPr>
              <a:t> von Zahlen, nutzen die dekadische Struktur beim Darstellen von Mengen über 10 </a:t>
            </a:r>
            <a:r>
              <a:rPr lang="de-DE" i="1" dirty="0">
                <a:solidFill>
                  <a:schemeClr val="accent1"/>
                </a:solidFill>
              </a:rPr>
              <a:t>oder bis 100, erkennen von Mustern in Zahlenfolgen und deren Fortsetzung</a:t>
            </a:r>
          </a:p>
          <a:p>
            <a:r>
              <a:rPr lang="de-DE" dirty="0">
                <a:solidFill>
                  <a:schemeClr val="tx1"/>
                </a:solidFill>
              </a:rPr>
              <a:t>Normgerechtes schreiben der Ziffern 0 bis 9</a:t>
            </a:r>
          </a:p>
          <a:p>
            <a:pPr algn="ctr"/>
            <a:endParaRPr lang="de-DE" dirty="0">
              <a:solidFill>
                <a:schemeClr val="tx1"/>
              </a:solidFill>
            </a:endParaRPr>
          </a:p>
        </p:txBody>
      </p:sp>
      <p:sp>
        <p:nvSpPr>
          <p:cNvPr id="12" name="Abgerundetes Rechteck 11"/>
          <p:cNvSpPr/>
          <p:nvPr/>
        </p:nvSpPr>
        <p:spPr>
          <a:xfrm>
            <a:off x="4594684" y="1176974"/>
            <a:ext cx="2376264" cy="549238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Eingangsdiagnostik LeA.SH,</a:t>
            </a:r>
          </a:p>
          <a:p>
            <a:pPr algn="ctr"/>
            <a:r>
              <a:rPr lang="de-DE" dirty="0"/>
              <a:t>Oxford Zahlenheft R quer ohne Rand,</a:t>
            </a:r>
          </a:p>
          <a:p>
            <a:pPr algn="ctr"/>
            <a:r>
              <a:rPr lang="de-DE" dirty="0"/>
              <a:t>Würfelbilder kennen</a:t>
            </a:r>
          </a:p>
          <a:p>
            <a:pPr algn="ctr"/>
            <a:endParaRPr lang="de-DE" u="sng" dirty="0"/>
          </a:p>
          <a:p>
            <a:pPr algn="ctr"/>
            <a:endParaRPr lang="de-DE" u="sng" dirty="0"/>
          </a:p>
        </p:txBody>
      </p:sp>
      <p:sp>
        <p:nvSpPr>
          <p:cNvPr id="13" name="Abgerundetes Rechteck 12"/>
          <p:cNvSpPr/>
          <p:nvPr/>
        </p:nvSpPr>
        <p:spPr>
          <a:xfrm>
            <a:off x="7145542" y="1176974"/>
            <a:ext cx="2376264" cy="553260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de-DE" dirty="0"/>
              <a:t>Situationsbilder, Zahlenbuch, Anton, Schätzglas, Strichliste, Würfelbilder, Zahl der Woche, Schüttelbox, Sprachspeicher, Bündeln mit Eierkarton   </a:t>
            </a:r>
          </a:p>
        </p:txBody>
      </p:sp>
      <p:sp>
        <p:nvSpPr>
          <p:cNvPr id="14" name="Abgerundetes Rechteck 13"/>
          <p:cNvSpPr/>
          <p:nvPr/>
        </p:nvSpPr>
        <p:spPr>
          <a:xfrm>
            <a:off x="9696400" y="1176974"/>
            <a:ext cx="2232248" cy="489654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dirty="0"/>
          </a:p>
          <a:p>
            <a:pPr algn="ctr"/>
            <a:r>
              <a:rPr lang="de-DE" dirty="0"/>
              <a:t>Materialien: Muggelsteine, Wendeplättchen, Dienesmaterial, Holzwürfel,20er Feld, 100er Feld, Zahlenstrahl, Rechenrahmen, Schüttelboxen, Zahlenhäuser</a:t>
            </a:r>
          </a:p>
          <a:p>
            <a:pPr algn="ctr"/>
            <a:endParaRPr lang="de-DE" dirty="0"/>
          </a:p>
          <a:p>
            <a:pPr algn="ctr"/>
            <a:r>
              <a:rPr lang="de-DE" dirty="0"/>
              <a:t>Beispiele:</a:t>
            </a:r>
          </a:p>
          <a:p>
            <a:pPr algn="ctr"/>
            <a:r>
              <a:rPr lang="de-DE" dirty="0"/>
              <a:t>Die Geschichte der kleinen 1</a:t>
            </a:r>
          </a:p>
          <a:p>
            <a:pPr algn="ctr"/>
            <a:endParaRPr lang="de-DE" dirty="0"/>
          </a:p>
        </p:txBody>
      </p:sp>
    </p:spTree>
    <p:extLst>
      <p:ext uri="{BB962C8B-B14F-4D97-AF65-F5344CB8AC3E}">
        <p14:creationId xmlns:p14="http://schemas.microsoft.com/office/powerpoint/2010/main" val="4613272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2808</Words>
  <Application>Microsoft Office PowerPoint</Application>
  <DocSecurity>0</DocSecurity>
  <PresentationFormat>Breitbild</PresentationFormat>
  <Paragraphs>409</Paragraphs>
  <Slides>38</Slides>
  <Notes>16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38</vt:i4>
      </vt:variant>
    </vt:vector>
  </HeadingPairs>
  <TitlesOfParts>
    <vt:vector size="45" baseType="lpstr">
      <vt:lpstr>Aptos</vt:lpstr>
      <vt:lpstr>Arial</vt:lpstr>
      <vt:lpstr>Calibri</vt:lpstr>
      <vt:lpstr>Calibri Light</vt:lpstr>
      <vt:lpstr>Raleway</vt:lpstr>
      <vt:lpstr>Wingdings</vt:lpstr>
      <vt:lpstr>Office Theme</vt:lpstr>
      <vt:lpstr>Das schulinterne Fachcurriculum  Mathematik Timm-Kröger-Schule Neumünster</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schulinterne Fachcurriculum Deutsch Grundschule</dc:title>
  <dc:subject/>
  <dc:creator>Alexia Kienast</dc:creator>
  <cp:keywords/>
  <dc:description/>
  <cp:lastModifiedBy>Swantje Meuser</cp:lastModifiedBy>
  <cp:revision>131</cp:revision>
  <cp:lastPrinted>2025-06-30T21:13:13Z</cp:lastPrinted>
  <dcterms:created xsi:type="dcterms:W3CDTF">2022-12-19T07:25:43Z</dcterms:created>
  <dcterms:modified xsi:type="dcterms:W3CDTF">2026-08-23T08:34:52Z</dcterms:modified>
  <cp:category/>
  <dc:identifier/>
  <cp:contentStatus/>
  <dc:language/>
  <cp:version/>
</cp:coreProperties>
</file>